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19"/>
  </p:notesMasterIdLst>
  <p:sldIdLst>
    <p:sldId id="270" r:id="rId6"/>
    <p:sldId id="259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5171" autoAdjust="0"/>
  </p:normalViewPr>
  <p:slideViewPr>
    <p:cSldViewPr snapToGrid="0">
      <p:cViewPr varScale="1">
        <p:scale>
          <a:sx n="69" d="100"/>
          <a:sy n="69" d="100"/>
        </p:scale>
        <p:origin x="436" y="4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85243-0EB1-466C-8993-DBBA42758BAD}" type="datetimeFigureOut">
              <a:rPr lang="fi-FI" smtClean="0"/>
              <a:t>23.12.2020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46E17-E1CC-4412-B535-CF37C0FBCD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2326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i-FI" dirty="0">
              <a:solidFill>
                <a:prstClr val="black"/>
              </a:solidFill>
            </a:endParaRPr>
          </a:p>
          <a:p>
            <a:pPr lvl="0">
              <a:defRPr/>
            </a:pPr>
            <a:endParaRPr lang="fi-FI" dirty="0"/>
          </a:p>
          <a:p>
            <a:endParaRPr lang="fi-FI" sz="800" dirty="0"/>
          </a:p>
          <a:p>
            <a:pPr lvl="0"/>
            <a:endParaRPr lang="fi-FI" dirty="0">
              <a:solidFill>
                <a:prstClr val="black"/>
              </a:solidFill>
            </a:endParaRPr>
          </a:p>
          <a:p>
            <a:endParaRPr lang="fi-FI" dirty="0">
              <a:solidFill>
                <a:srgbClr val="FF0000"/>
              </a:solidFill>
            </a:endParaRP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424DF-F896-43CE-BBF9-D6BF887BFF71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1278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424DF-F896-43CE-BBF9-D6BF887BFF7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515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424DF-F896-43CE-BBF9-D6BF887BFF7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755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424DF-F896-43CE-BBF9-D6BF887BFF7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610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424DF-F896-43CE-BBF9-D6BF887BFF7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051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Tällä sivulla</a:t>
            </a:r>
            <a:r>
              <a:rPr lang="fi-FI" baseline="0" dirty="0" smtClean="0"/>
              <a:t> </a:t>
            </a:r>
            <a:r>
              <a:rPr lang="fi-FI" baseline="0" dirty="0"/>
              <a:t>kuvataan huoltajille toimintaamme </a:t>
            </a:r>
            <a:r>
              <a:rPr lang="fi-FI" baseline="0" dirty="0" smtClean="0"/>
              <a:t>määrittävät ja ohjaavat </a:t>
            </a:r>
            <a:r>
              <a:rPr lang="fi-FI" baseline="0" dirty="0"/>
              <a:t>lait ja suunnitelmatasot. </a:t>
            </a:r>
            <a:endParaRPr lang="fi-FI" baseline="0" dirty="0" smtClean="0"/>
          </a:p>
          <a:p>
            <a:r>
              <a:rPr lang="fi-FI" baseline="0" dirty="0" smtClean="0"/>
              <a:t>Sivu on kaikille yhteinen, ei muokattava.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424DF-F896-43CE-BBF9-D6BF887BFF7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676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aseline="0" dirty="0" smtClean="0"/>
          </a:p>
          <a:p>
            <a:endParaRPr lang="fi-FI" baseline="0" dirty="0" smtClean="0"/>
          </a:p>
          <a:p>
            <a:endParaRPr lang="fi-FI" b="1" baseline="0" dirty="0" smtClean="0">
              <a:solidFill>
                <a:srgbClr val="FF0000"/>
              </a:solidFill>
            </a:endParaRPr>
          </a:p>
          <a:p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3694C-86D4-42B4-81E7-54D969AADCEC}" type="slidenum"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047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424DF-F896-43CE-BBF9-D6BF887BFF7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916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525463" y="933450"/>
            <a:ext cx="5486400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424DF-F896-43CE-BBF9-D6BF887BFF7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078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525463" y="933450"/>
            <a:ext cx="5486400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424DF-F896-43CE-BBF9-D6BF887BFF7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951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525463" y="933450"/>
            <a:ext cx="5486400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424DF-F896-43CE-BBF9-D6BF887BFF7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441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525463" y="933450"/>
            <a:ext cx="5486400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424DF-F896-43CE-BBF9-D6BF887BFF7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33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46E17-E1CC-4412-B535-CF37C0FBCD2D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0484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BA05-990B-4F94-9C16-4CACCB194AC7}" type="datetimeFigureOut">
              <a:rPr lang="fi-FI" smtClean="0"/>
              <a:t>23.12.2020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7475-E0B2-49D1-ABD7-D4A1EC2AC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586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BA05-990B-4F94-9C16-4CACCB194AC7}" type="datetimeFigureOut">
              <a:rPr lang="fi-FI" smtClean="0"/>
              <a:t>23.12.2020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7475-E0B2-49D1-ABD7-D4A1EC2AC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8417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BA05-990B-4F94-9C16-4CACCB194AC7}" type="datetimeFigureOut">
              <a:rPr lang="fi-FI" smtClean="0"/>
              <a:t>23.12.2020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7475-E0B2-49D1-ABD7-D4A1EC2AC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52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63" y="5808617"/>
            <a:ext cx="1220411" cy="60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46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63" y="5808617"/>
            <a:ext cx="1220411" cy="60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74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63" y="5808617"/>
            <a:ext cx="1220411" cy="60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1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63" y="5808617"/>
            <a:ext cx="1220411" cy="60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72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 userDrawn="1"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63" y="5808617"/>
            <a:ext cx="1220411" cy="60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28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63" y="5808617"/>
            <a:ext cx="1220411" cy="60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94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63" y="5808617"/>
            <a:ext cx="1220411" cy="60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59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33D6F-9AE6-4328-9E59-585B1C6372F4}" type="datetime1">
              <a:rPr lang="fi-FI" smtClean="0"/>
              <a:t>23.12.2020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Toimintasuunnitelma 2020-2021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EB49D-0C93-497F-BC9C-13B0778369C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208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BA05-990B-4F94-9C16-4CACCB194AC7}" type="datetimeFigureOut">
              <a:rPr lang="fi-FI" smtClean="0"/>
              <a:t>23.12.2020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7475-E0B2-49D1-ABD7-D4A1EC2AC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8730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upari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F7E0F99-B1EF-42E1-9314-66B0D974E51F}" type="datetime1">
              <a:rPr lang="fi-FI" smtClean="0"/>
              <a:t>23.12.2020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Toimintasuunnitelma 2020-2021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96D1FE0-042E-4BAC-8E68-9DA0E1B1BBD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64" y="6200503"/>
            <a:ext cx="851888" cy="42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69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umu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B33860E-DD24-44C5-BFC5-23F06E556E76}" type="datetime1">
              <a:rPr lang="fi-FI" smtClean="0"/>
              <a:t>23.12.2020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Toimintasuunnitelma 2020-2021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4B2E550-A1DD-4E5D-95A7-4AF6310D2DA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64" y="6200503"/>
            <a:ext cx="851888" cy="42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76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115C8-57D9-4ACB-98C2-ADA9A48FC537}" type="datetime1">
              <a:rPr lang="fi-FI" smtClean="0"/>
              <a:t>23.12.2020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Toimintasuunnitelma 2020-2021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D2CE9-9CE1-4803-9EF3-8754B3FC6A0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233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18838" y="0"/>
            <a:ext cx="1189037" cy="6858000"/>
          </a:xfrm>
          <a:custGeom>
            <a:avLst/>
            <a:gdLst>
              <a:gd name="T0" fmla="*/ 107277 w 2460"/>
              <a:gd name="T1" fmla="*/ 0 h 14300"/>
              <a:gd name="T2" fmla="*/ 0 w 2460"/>
              <a:gd name="T3" fmla="*/ 340023 h 14300"/>
              <a:gd name="T4" fmla="*/ 115492 w 2460"/>
              <a:gd name="T5" fmla="*/ 771645 h 14300"/>
              <a:gd name="T6" fmla="*/ 0 w 2460"/>
              <a:gd name="T7" fmla="*/ 1203267 h 14300"/>
              <a:gd name="T8" fmla="*/ 115492 w 2460"/>
              <a:gd name="T9" fmla="*/ 1634890 h 14300"/>
              <a:gd name="T10" fmla="*/ 0 w 2460"/>
              <a:gd name="T11" fmla="*/ 2066032 h 14300"/>
              <a:gd name="T12" fmla="*/ 115492 w 2460"/>
              <a:gd name="T13" fmla="*/ 2497655 h 14300"/>
              <a:gd name="T14" fmla="*/ 115492 w 2460"/>
              <a:gd name="T15" fmla="*/ 2519716 h 14300"/>
              <a:gd name="T16" fmla="*/ 0 w 2460"/>
              <a:gd name="T17" fmla="*/ 2951338 h 14300"/>
              <a:gd name="T18" fmla="*/ 115492 w 2460"/>
              <a:gd name="T19" fmla="*/ 3382481 h 14300"/>
              <a:gd name="T20" fmla="*/ 0 w 2460"/>
              <a:gd name="T21" fmla="*/ 3814103 h 14300"/>
              <a:gd name="T22" fmla="*/ 115492 w 2460"/>
              <a:gd name="T23" fmla="*/ 4245725 h 14300"/>
              <a:gd name="T24" fmla="*/ 0 w 2460"/>
              <a:gd name="T25" fmla="*/ 4676868 h 14300"/>
              <a:gd name="T26" fmla="*/ 115492 w 2460"/>
              <a:gd name="T27" fmla="*/ 5108491 h 14300"/>
              <a:gd name="T28" fmla="*/ 0 w 2460"/>
              <a:gd name="T29" fmla="*/ 5540113 h 14300"/>
              <a:gd name="T30" fmla="*/ 115492 w 2460"/>
              <a:gd name="T31" fmla="*/ 5971256 h 14300"/>
              <a:gd name="T32" fmla="*/ 0 w 2460"/>
              <a:gd name="T33" fmla="*/ 6402878 h 14300"/>
              <a:gd name="T34" fmla="*/ 115492 w 2460"/>
              <a:gd name="T35" fmla="*/ 6834501 h 14300"/>
              <a:gd name="T36" fmla="*/ 115009 w 2460"/>
              <a:gd name="T37" fmla="*/ 6858000 h 14300"/>
              <a:gd name="T38" fmla="*/ 1188749 w 2460"/>
              <a:gd name="T39" fmla="*/ 6858000 h 14300"/>
              <a:gd name="T40" fmla="*/ 1188749 w 2460"/>
              <a:gd name="T41" fmla="*/ 0 h 14300"/>
              <a:gd name="T42" fmla="*/ 107277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AA69A-5A34-4499-8918-0FEEB628E037}" type="datetime1">
              <a:rPr lang="fi-FI" smtClean="0"/>
              <a:t>23.12.2020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Toimintasuunnitelma 2020-2021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8786F-F955-487D-B720-0C6F14D9C1B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533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ChangeAspect="1"/>
          </p:cNvSpPr>
          <p:nvPr/>
        </p:nvSpPr>
        <p:spPr bwMode="auto">
          <a:xfrm>
            <a:off x="10964863" y="0"/>
            <a:ext cx="1228725" cy="6858000"/>
          </a:xfrm>
          <a:custGeom>
            <a:avLst/>
            <a:gdLst>
              <a:gd name="T0" fmla="*/ 0 w 2539"/>
              <a:gd name="T1" fmla="*/ 4225103 h 14300"/>
              <a:gd name="T2" fmla="*/ 0 w 2539"/>
              <a:gd name="T3" fmla="*/ 4225103 h 14300"/>
              <a:gd name="T4" fmla="*/ 174239 w 2539"/>
              <a:gd name="T5" fmla="*/ 4488393 h 14300"/>
              <a:gd name="T6" fmla="*/ 0 w 2539"/>
              <a:gd name="T7" fmla="*/ 4751683 h 14300"/>
              <a:gd name="T8" fmla="*/ 0 w 2539"/>
              <a:gd name="T9" fmla="*/ 4752642 h 14300"/>
              <a:gd name="T10" fmla="*/ 0 w 2539"/>
              <a:gd name="T11" fmla="*/ 4753122 h 14300"/>
              <a:gd name="T12" fmla="*/ 174239 w 2539"/>
              <a:gd name="T13" fmla="*/ 5016411 h 14300"/>
              <a:gd name="T14" fmla="*/ 0 w 2539"/>
              <a:gd name="T15" fmla="*/ 5279701 h 14300"/>
              <a:gd name="T16" fmla="*/ 0 w 2539"/>
              <a:gd name="T17" fmla="*/ 5279701 h 14300"/>
              <a:gd name="T18" fmla="*/ 0 w 2539"/>
              <a:gd name="T19" fmla="*/ 5281140 h 14300"/>
              <a:gd name="T20" fmla="*/ 175691 w 2539"/>
              <a:gd name="T21" fmla="*/ 5544909 h 14300"/>
              <a:gd name="T22" fmla="*/ 0 w 2539"/>
              <a:gd name="T23" fmla="*/ 5809158 h 14300"/>
              <a:gd name="T24" fmla="*/ 175691 w 2539"/>
              <a:gd name="T25" fmla="*/ 6072927 h 14300"/>
              <a:gd name="T26" fmla="*/ 0 w 2539"/>
              <a:gd name="T27" fmla="*/ 6337176 h 14300"/>
              <a:gd name="T28" fmla="*/ 175691 w 2539"/>
              <a:gd name="T29" fmla="*/ 6600945 h 14300"/>
              <a:gd name="T30" fmla="*/ 0 w 2539"/>
              <a:gd name="T31" fmla="*/ 6858000 h 14300"/>
              <a:gd name="T32" fmla="*/ 1228866 w 2539"/>
              <a:gd name="T33" fmla="*/ 6858000 h 14300"/>
              <a:gd name="T34" fmla="*/ 1228866 w 2539"/>
              <a:gd name="T35" fmla="*/ 0 h 14300"/>
              <a:gd name="T36" fmla="*/ 0 w 2539"/>
              <a:gd name="T37" fmla="*/ 0 h 14300"/>
              <a:gd name="T38" fmla="*/ 175691 w 2539"/>
              <a:gd name="T39" fmla="*/ 264249 h 14300"/>
              <a:gd name="T40" fmla="*/ 0 w 2539"/>
              <a:gd name="T41" fmla="*/ 528018 h 14300"/>
              <a:gd name="T42" fmla="*/ 175691 w 2539"/>
              <a:gd name="T43" fmla="*/ 791787 h 14300"/>
              <a:gd name="T44" fmla="*/ 0 w 2539"/>
              <a:gd name="T45" fmla="*/ 1056036 h 14300"/>
              <a:gd name="T46" fmla="*/ 175691 w 2539"/>
              <a:gd name="T47" fmla="*/ 1319805 h 14300"/>
              <a:gd name="T48" fmla="*/ 0 w 2539"/>
              <a:gd name="T49" fmla="*/ 1584054 h 14300"/>
              <a:gd name="T50" fmla="*/ 175691 w 2539"/>
              <a:gd name="T51" fmla="*/ 1847823 h 14300"/>
              <a:gd name="T52" fmla="*/ 0 w 2539"/>
              <a:gd name="T53" fmla="*/ 2112072 h 14300"/>
              <a:gd name="T54" fmla="*/ 175691 w 2539"/>
              <a:gd name="T55" fmla="*/ 2375841 h 14300"/>
              <a:gd name="T56" fmla="*/ 0 w 2539"/>
              <a:gd name="T57" fmla="*/ 2640090 h 14300"/>
              <a:gd name="T58" fmla="*/ 175691 w 2539"/>
              <a:gd name="T59" fmla="*/ 2903859 h 14300"/>
              <a:gd name="T60" fmla="*/ 0 w 2539"/>
              <a:gd name="T61" fmla="*/ 3168108 h 14300"/>
              <a:gd name="T62" fmla="*/ 175691 w 2539"/>
              <a:gd name="T63" fmla="*/ 3431877 h 14300"/>
              <a:gd name="T64" fmla="*/ 0 w 2539"/>
              <a:gd name="T65" fmla="*/ 3695647 h 14300"/>
              <a:gd name="T66" fmla="*/ 175691 w 2539"/>
              <a:gd name="T67" fmla="*/ 3959896 h 14300"/>
              <a:gd name="T68" fmla="*/ 0 w 2539"/>
              <a:gd name="T69" fmla="*/ 4223665 h 14300"/>
              <a:gd name="T70" fmla="*/ 0 w 2539"/>
              <a:gd name="T71" fmla="*/ 4225103 h 143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39" h="14300">
                <a:moveTo>
                  <a:pt x="0" y="8810"/>
                </a:moveTo>
                <a:lnTo>
                  <a:pt x="0" y="8810"/>
                </a:lnTo>
                <a:cubicBezTo>
                  <a:pt x="0" y="9056"/>
                  <a:pt x="148" y="9267"/>
                  <a:pt x="360" y="9359"/>
                </a:cubicBezTo>
                <a:cubicBezTo>
                  <a:pt x="148" y="9451"/>
                  <a:pt x="0" y="9662"/>
                  <a:pt x="0" y="9908"/>
                </a:cubicBezTo>
                <a:lnTo>
                  <a:pt x="0" y="9910"/>
                </a:lnTo>
                <a:lnTo>
                  <a:pt x="0" y="9911"/>
                </a:lnTo>
                <a:cubicBezTo>
                  <a:pt x="0" y="10157"/>
                  <a:pt x="148" y="10368"/>
                  <a:pt x="360" y="10460"/>
                </a:cubicBezTo>
                <a:cubicBezTo>
                  <a:pt x="148" y="10552"/>
                  <a:pt x="0" y="10763"/>
                  <a:pt x="0" y="11009"/>
                </a:cubicBezTo>
                <a:lnTo>
                  <a:pt x="0" y="11012"/>
                </a:lnTo>
                <a:cubicBezTo>
                  <a:pt x="0" y="11259"/>
                  <a:pt x="150" y="11471"/>
                  <a:pt x="363" y="11562"/>
                </a:cubicBezTo>
                <a:cubicBezTo>
                  <a:pt x="150" y="11654"/>
                  <a:pt x="0" y="11866"/>
                  <a:pt x="0" y="12113"/>
                </a:cubicBezTo>
                <a:cubicBezTo>
                  <a:pt x="0" y="12360"/>
                  <a:pt x="150" y="12572"/>
                  <a:pt x="363" y="12663"/>
                </a:cubicBezTo>
                <a:cubicBezTo>
                  <a:pt x="150" y="12755"/>
                  <a:pt x="0" y="12967"/>
                  <a:pt x="0" y="13214"/>
                </a:cubicBezTo>
                <a:cubicBezTo>
                  <a:pt x="0" y="13461"/>
                  <a:pt x="150" y="13673"/>
                  <a:pt x="363" y="13764"/>
                </a:cubicBezTo>
                <a:cubicBezTo>
                  <a:pt x="154" y="13854"/>
                  <a:pt x="6" y="14059"/>
                  <a:pt x="0" y="14300"/>
                </a:cubicBezTo>
                <a:lnTo>
                  <a:pt x="2539" y="14300"/>
                </a:lnTo>
                <a:cubicBezTo>
                  <a:pt x="2539" y="9533"/>
                  <a:pt x="2539" y="4767"/>
                  <a:pt x="2539" y="0"/>
                </a:cubicBezTo>
                <a:lnTo>
                  <a:pt x="0" y="0"/>
                </a:lnTo>
                <a:cubicBezTo>
                  <a:pt x="0" y="247"/>
                  <a:pt x="150" y="459"/>
                  <a:pt x="363" y="551"/>
                </a:cubicBezTo>
                <a:cubicBezTo>
                  <a:pt x="150" y="642"/>
                  <a:pt x="0" y="854"/>
                  <a:pt x="0" y="1101"/>
                </a:cubicBezTo>
                <a:cubicBezTo>
                  <a:pt x="0" y="1348"/>
                  <a:pt x="150" y="1560"/>
                  <a:pt x="363" y="1651"/>
                </a:cubicBezTo>
                <a:cubicBezTo>
                  <a:pt x="150" y="1743"/>
                  <a:pt x="0" y="1955"/>
                  <a:pt x="0" y="2202"/>
                </a:cubicBezTo>
                <a:cubicBezTo>
                  <a:pt x="0" y="2449"/>
                  <a:pt x="150" y="2661"/>
                  <a:pt x="363" y="2752"/>
                </a:cubicBezTo>
                <a:cubicBezTo>
                  <a:pt x="150" y="2844"/>
                  <a:pt x="0" y="3056"/>
                  <a:pt x="0" y="3303"/>
                </a:cubicBezTo>
                <a:cubicBezTo>
                  <a:pt x="0" y="3550"/>
                  <a:pt x="150" y="3762"/>
                  <a:pt x="363" y="3853"/>
                </a:cubicBezTo>
                <a:cubicBezTo>
                  <a:pt x="150" y="3945"/>
                  <a:pt x="0" y="4157"/>
                  <a:pt x="0" y="4404"/>
                </a:cubicBezTo>
                <a:cubicBezTo>
                  <a:pt x="0" y="4651"/>
                  <a:pt x="150" y="4863"/>
                  <a:pt x="363" y="4954"/>
                </a:cubicBezTo>
                <a:cubicBezTo>
                  <a:pt x="150" y="5046"/>
                  <a:pt x="0" y="5258"/>
                  <a:pt x="0" y="5505"/>
                </a:cubicBezTo>
                <a:cubicBezTo>
                  <a:pt x="0" y="5752"/>
                  <a:pt x="150" y="5964"/>
                  <a:pt x="363" y="6055"/>
                </a:cubicBezTo>
                <a:cubicBezTo>
                  <a:pt x="150" y="6147"/>
                  <a:pt x="0" y="6359"/>
                  <a:pt x="0" y="6606"/>
                </a:cubicBezTo>
                <a:cubicBezTo>
                  <a:pt x="0" y="6853"/>
                  <a:pt x="150" y="7065"/>
                  <a:pt x="363" y="7156"/>
                </a:cubicBezTo>
                <a:cubicBezTo>
                  <a:pt x="150" y="7247"/>
                  <a:pt x="0" y="7459"/>
                  <a:pt x="0" y="7706"/>
                </a:cubicBezTo>
                <a:cubicBezTo>
                  <a:pt x="0" y="7954"/>
                  <a:pt x="150" y="8165"/>
                  <a:pt x="363" y="8257"/>
                </a:cubicBezTo>
                <a:cubicBezTo>
                  <a:pt x="150" y="8348"/>
                  <a:pt x="0" y="8560"/>
                  <a:pt x="0" y="8807"/>
                </a:cubicBezTo>
                <a:lnTo>
                  <a:pt x="0" y="8810"/>
                </a:lnTo>
                <a:close/>
              </a:path>
            </a:pathLst>
          </a:custGeom>
          <a:solidFill>
            <a:srgbClr val="F5A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42A95-A8B1-4C1F-860F-067A17712820}" type="datetime1">
              <a:rPr lang="fi-FI" smtClean="0"/>
              <a:t>23.12.2020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Toimintasuunnitelma 2020-2021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E643-FC56-4E32-B709-651CFF3EC2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95918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87075" y="0"/>
            <a:ext cx="1304925" cy="6858000"/>
          </a:xfrm>
          <a:custGeom>
            <a:avLst/>
            <a:gdLst>
              <a:gd name="T0" fmla="*/ 0 w 2700"/>
              <a:gd name="T1" fmla="*/ 16306 h 14300"/>
              <a:gd name="T2" fmla="*/ 212647 w 2700"/>
              <a:gd name="T3" fmla="*/ 144354 h 14300"/>
              <a:gd name="T4" fmla="*/ 212647 w 2700"/>
              <a:gd name="T5" fmla="*/ 290626 h 14300"/>
              <a:gd name="T6" fmla="*/ 0 w 2700"/>
              <a:gd name="T7" fmla="*/ 418674 h 14300"/>
              <a:gd name="T8" fmla="*/ 212647 w 2700"/>
              <a:gd name="T9" fmla="*/ 546722 h 14300"/>
              <a:gd name="T10" fmla="*/ 212647 w 2700"/>
              <a:gd name="T11" fmla="*/ 692994 h 14300"/>
              <a:gd name="T12" fmla="*/ 0 w 2700"/>
              <a:gd name="T13" fmla="*/ 820083 h 14300"/>
              <a:gd name="T14" fmla="*/ 212647 w 2700"/>
              <a:gd name="T15" fmla="*/ 948130 h 14300"/>
              <a:gd name="T16" fmla="*/ 212647 w 2700"/>
              <a:gd name="T17" fmla="*/ 1094403 h 14300"/>
              <a:gd name="T18" fmla="*/ 0 w 2700"/>
              <a:gd name="T19" fmla="*/ 1221971 h 14300"/>
              <a:gd name="T20" fmla="*/ 212647 w 2700"/>
              <a:gd name="T21" fmla="*/ 1350019 h 14300"/>
              <a:gd name="T22" fmla="*/ 212647 w 2700"/>
              <a:gd name="T23" fmla="*/ 1496291 h 14300"/>
              <a:gd name="T24" fmla="*/ 0 w 2700"/>
              <a:gd name="T25" fmla="*/ 1624339 h 14300"/>
              <a:gd name="T26" fmla="*/ 212647 w 2700"/>
              <a:gd name="T27" fmla="*/ 1752387 h 14300"/>
              <a:gd name="T28" fmla="*/ 212647 w 2700"/>
              <a:gd name="T29" fmla="*/ 1898659 h 14300"/>
              <a:gd name="T30" fmla="*/ 0 w 2700"/>
              <a:gd name="T31" fmla="*/ 2026707 h 14300"/>
              <a:gd name="T32" fmla="*/ 212647 w 2700"/>
              <a:gd name="T33" fmla="*/ 2154755 h 14300"/>
              <a:gd name="T34" fmla="*/ 212647 w 2700"/>
              <a:gd name="T35" fmla="*/ 2301027 h 14300"/>
              <a:gd name="T36" fmla="*/ 0 w 2700"/>
              <a:gd name="T37" fmla="*/ 2429554 h 14300"/>
              <a:gd name="T38" fmla="*/ 212647 w 2700"/>
              <a:gd name="T39" fmla="*/ 2557602 h 14300"/>
              <a:gd name="T40" fmla="*/ 212647 w 2700"/>
              <a:gd name="T41" fmla="*/ 2703874 h 14300"/>
              <a:gd name="T42" fmla="*/ 0 w 2700"/>
              <a:gd name="T43" fmla="*/ 2831443 h 14300"/>
              <a:gd name="T44" fmla="*/ 212647 w 2700"/>
              <a:gd name="T45" fmla="*/ 2959970 h 14300"/>
              <a:gd name="T46" fmla="*/ 212647 w 2700"/>
              <a:gd name="T47" fmla="*/ 3105763 h 14300"/>
              <a:gd name="T48" fmla="*/ 0 w 2700"/>
              <a:gd name="T49" fmla="*/ 3232852 h 14300"/>
              <a:gd name="T50" fmla="*/ 212647 w 2700"/>
              <a:gd name="T51" fmla="*/ 3360900 h 14300"/>
              <a:gd name="T52" fmla="*/ 212647 w 2700"/>
              <a:gd name="T53" fmla="*/ 3507172 h 14300"/>
              <a:gd name="T54" fmla="*/ 0 w 2700"/>
              <a:gd name="T55" fmla="*/ 3635220 h 14300"/>
              <a:gd name="T56" fmla="*/ 212647 w 2700"/>
              <a:gd name="T57" fmla="*/ 3763268 h 14300"/>
              <a:gd name="T58" fmla="*/ 212647 w 2700"/>
              <a:gd name="T59" fmla="*/ 3909540 h 14300"/>
              <a:gd name="T60" fmla="*/ 0 w 2700"/>
              <a:gd name="T61" fmla="*/ 4037588 h 14300"/>
              <a:gd name="T62" fmla="*/ 212647 w 2700"/>
              <a:gd name="T63" fmla="*/ 4165636 h 14300"/>
              <a:gd name="T64" fmla="*/ 212647 w 2700"/>
              <a:gd name="T65" fmla="*/ 4311908 h 14300"/>
              <a:gd name="T66" fmla="*/ 0 w 2700"/>
              <a:gd name="T67" fmla="*/ 4439476 h 14300"/>
              <a:gd name="T68" fmla="*/ 212647 w 2700"/>
              <a:gd name="T69" fmla="*/ 4568003 h 14300"/>
              <a:gd name="T70" fmla="*/ 262425 w 2700"/>
              <a:gd name="T71" fmla="*/ 4655287 h 14300"/>
              <a:gd name="T72" fmla="*/ 44463 w 2700"/>
              <a:gd name="T73" fmla="*/ 4785733 h 14300"/>
              <a:gd name="T74" fmla="*/ 48812 w 2700"/>
              <a:gd name="T75" fmla="*/ 4928648 h 14300"/>
              <a:gd name="T76" fmla="*/ 262425 w 2700"/>
              <a:gd name="T77" fmla="*/ 5058135 h 14300"/>
              <a:gd name="T78" fmla="*/ 46396 w 2700"/>
              <a:gd name="T79" fmla="*/ 5187621 h 14300"/>
              <a:gd name="T80" fmla="*/ 48812 w 2700"/>
              <a:gd name="T81" fmla="*/ 5331016 h 14300"/>
              <a:gd name="T82" fmla="*/ 262425 w 2700"/>
              <a:gd name="T83" fmla="*/ 5460023 h 14300"/>
              <a:gd name="T84" fmla="*/ 46396 w 2700"/>
              <a:gd name="T85" fmla="*/ 5589510 h 14300"/>
              <a:gd name="T86" fmla="*/ 48812 w 2700"/>
              <a:gd name="T87" fmla="*/ 5732425 h 14300"/>
              <a:gd name="T88" fmla="*/ 262425 w 2700"/>
              <a:gd name="T89" fmla="*/ 5861432 h 14300"/>
              <a:gd name="T90" fmla="*/ 46396 w 2700"/>
              <a:gd name="T91" fmla="*/ 5991398 h 14300"/>
              <a:gd name="T92" fmla="*/ 48812 w 2700"/>
              <a:gd name="T93" fmla="*/ 6134793 h 14300"/>
              <a:gd name="T94" fmla="*/ 262425 w 2700"/>
              <a:gd name="T95" fmla="*/ 6263800 h 14300"/>
              <a:gd name="T96" fmla="*/ 46396 w 2700"/>
              <a:gd name="T97" fmla="*/ 6393287 h 14300"/>
              <a:gd name="T98" fmla="*/ 48812 w 2700"/>
              <a:gd name="T99" fmla="*/ 6537161 h 14300"/>
              <a:gd name="T100" fmla="*/ 262425 w 2700"/>
              <a:gd name="T101" fmla="*/ 6666168 h 14300"/>
              <a:gd name="T102" fmla="*/ 46396 w 2700"/>
              <a:gd name="T103" fmla="*/ 6795655 h 14300"/>
              <a:gd name="T104" fmla="*/ 1304878 w 2700"/>
              <a:gd name="T105" fmla="*/ 6858000 h 14300"/>
              <a:gd name="T106" fmla="*/ 1450 w 2700"/>
              <a:gd name="T107" fmla="*/ 0 h 143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00" h="14300">
                <a:moveTo>
                  <a:pt x="3" y="0"/>
                </a:moveTo>
                <a:cubicBezTo>
                  <a:pt x="1" y="11"/>
                  <a:pt x="0" y="22"/>
                  <a:pt x="0" y="34"/>
                </a:cubicBezTo>
                <a:cubicBezTo>
                  <a:pt x="0" y="102"/>
                  <a:pt x="40" y="159"/>
                  <a:pt x="101" y="185"/>
                </a:cubicBezTo>
                <a:cubicBezTo>
                  <a:pt x="105" y="186"/>
                  <a:pt x="440" y="301"/>
                  <a:pt x="440" y="301"/>
                </a:cubicBezTo>
                <a:cubicBezTo>
                  <a:pt x="440" y="301"/>
                  <a:pt x="543" y="338"/>
                  <a:pt x="543" y="454"/>
                </a:cubicBezTo>
                <a:cubicBezTo>
                  <a:pt x="543" y="523"/>
                  <a:pt x="501" y="582"/>
                  <a:pt x="440" y="606"/>
                </a:cubicBezTo>
                <a:cubicBezTo>
                  <a:pt x="437" y="607"/>
                  <a:pt x="96" y="724"/>
                  <a:pt x="96" y="724"/>
                </a:cubicBezTo>
                <a:cubicBezTo>
                  <a:pt x="96" y="724"/>
                  <a:pt x="0" y="756"/>
                  <a:pt x="0" y="873"/>
                </a:cubicBezTo>
                <a:cubicBezTo>
                  <a:pt x="0" y="940"/>
                  <a:pt x="40" y="998"/>
                  <a:pt x="101" y="1023"/>
                </a:cubicBezTo>
                <a:cubicBezTo>
                  <a:pt x="105" y="1025"/>
                  <a:pt x="440" y="1140"/>
                  <a:pt x="440" y="1140"/>
                </a:cubicBezTo>
                <a:cubicBezTo>
                  <a:pt x="440" y="1140"/>
                  <a:pt x="543" y="1177"/>
                  <a:pt x="543" y="1292"/>
                </a:cubicBezTo>
                <a:cubicBezTo>
                  <a:pt x="543" y="1362"/>
                  <a:pt x="501" y="1421"/>
                  <a:pt x="440" y="1445"/>
                </a:cubicBezTo>
                <a:cubicBezTo>
                  <a:pt x="437" y="1446"/>
                  <a:pt x="96" y="1562"/>
                  <a:pt x="96" y="1562"/>
                </a:cubicBezTo>
                <a:cubicBezTo>
                  <a:pt x="96" y="1562"/>
                  <a:pt x="0" y="1602"/>
                  <a:pt x="0" y="1710"/>
                </a:cubicBezTo>
                <a:cubicBezTo>
                  <a:pt x="0" y="1777"/>
                  <a:pt x="40" y="1835"/>
                  <a:pt x="101" y="1860"/>
                </a:cubicBezTo>
                <a:cubicBezTo>
                  <a:pt x="105" y="1862"/>
                  <a:pt x="440" y="1977"/>
                  <a:pt x="440" y="1977"/>
                </a:cubicBezTo>
                <a:cubicBezTo>
                  <a:pt x="440" y="1977"/>
                  <a:pt x="543" y="2013"/>
                  <a:pt x="543" y="2129"/>
                </a:cubicBezTo>
                <a:cubicBezTo>
                  <a:pt x="543" y="2199"/>
                  <a:pt x="501" y="2258"/>
                  <a:pt x="440" y="2282"/>
                </a:cubicBezTo>
                <a:cubicBezTo>
                  <a:pt x="437" y="2283"/>
                  <a:pt x="96" y="2400"/>
                  <a:pt x="96" y="2400"/>
                </a:cubicBezTo>
                <a:cubicBezTo>
                  <a:pt x="96" y="2400"/>
                  <a:pt x="0" y="2431"/>
                  <a:pt x="0" y="2548"/>
                </a:cubicBezTo>
                <a:cubicBezTo>
                  <a:pt x="0" y="2616"/>
                  <a:pt x="40" y="2674"/>
                  <a:pt x="101" y="2699"/>
                </a:cubicBezTo>
                <a:cubicBezTo>
                  <a:pt x="105" y="2700"/>
                  <a:pt x="440" y="2815"/>
                  <a:pt x="440" y="2815"/>
                </a:cubicBezTo>
                <a:cubicBezTo>
                  <a:pt x="440" y="2815"/>
                  <a:pt x="543" y="2852"/>
                  <a:pt x="543" y="2968"/>
                </a:cubicBezTo>
                <a:cubicBezTo>
                  <a:pt x="543" y="3037"/>
                  <a:pt x="501" y="3096"/>
                  <a:pt x="440" y="3120"/>
                </a:cubicBezTo>
                <a:cubicBezTo>
                  <a:pt x="437" y="3121"/>
                  <a:pt x="96" y="3239"/>
                  <a:pt x="96" y="3239"/>
                </a:cubicBezTo>
                <a:cubicBezTo>
                  <a:pt x="96" y="3239"/>
                  <a:pt x="0" y="3278"/>
                  <a:pt x="0" y="3387"/>
                </a:cubicBezTo>
                <a:cubicBezTo>
                  <a:pt x="0" y="3455"/>
                  <a:pt x="40" y="3513"/>
                  <a:pt x="101" y="3538"/>
                </a:cubicBezTo>
                <a:cubicBezTo>
                  <a:pt x="105" y="3539"/>
                  <a:pt x="440" y="3654"/>
                  <a:pt x="440" y="3654"/>
                </a:cubicBezTo>
                <a:cubicBezTo>
                  <a:pt x="440" y="3654"/>
                  <a:pt x="543" y="3691"/>
                  <a:pt x="543" y="3807"/>
                </a:cubicBezTo>
                <a:cubicBezTo>
                  <a:pt x="543" y="3876"/>
                  <a:pt x="501" y="3935"/>
                  <a:pt x="440" y="3959"/>
                </a:cubicBezTo>
                <a:cubicBezTo>
                  <a:pt x="437" y="3960"/>
                  <a:pt x="96" y="4077"/>
                  <a:pt x="96" y="4077"/>
                </a:cubicBezTo>
                <a:cubicBezTo>
                  <a:pt x="96" y="4077"/>
                  <a:pt x="0" y="4109"/>
                  <a:pt x="0" y="4226"/>
                </a:cubicBezTo>
                <a:cubicBezTo>
                  <a:pt x="0" y="4293"/>
                  <a:pt x="40" y="4351"/>
                  <a:pt x="101" y="4377"/>
                </a:cubicBezTo>
                <a:cubicBezTo>
                  <a:pt x="105" y="4378"/>
                  <a:pt x="440" y="4493"/>
                  <a:pt x="440" y="4493"/>
                </a:cubicBezTo>
                <a:cubicBezTo>
                  <a:pt x="440" y="4493"/>
                  <a:pt x="543" y="4530"/>
                  <a:pt x="543" y="4646"/>
                </a:cubicBezTo>
                <a:cubicBezTo>
                  <a:pt x="543" y="4715"/>
                  <a:pt x="501" y="4774"/>
                  <a:pt x="440" y="4798"/>
                </a:cubicBezTo>
                <a:cubicBezTo>
                  <a:pt x="437" y="4799"/>
                  <a:pt x="92" y="4918"/>
                  <a:pt x="92" y="4918"/>
                </a:cubicBezTo>
                <a:cubicBezTo>
                  <a:pt x="92" y="4918"/>
                  <a:pt x="0" y="4949"/>
                  <a:pt x="0" y="5066"/>
                </a:cubicBezTo>
                <a:cubicBezTo>
                  <a:pt x="0" y="5133"/>
                  <a:pt x="40" y="5191"/>
                  <a:pt x="101" y="5216"/>
                </a:cubicBezTo>
                <a:cubicBezTo>
                  <a:pt x="105" y="5218"/>
                  <a:pt x="440" y="5333"/>
                  <a:pt x="440" y="5333"/>
                </a:cubicBezTo>
                <a:cubicBezTo>
                  <a:pt x="440" y="5333"/>
                  <a:pt x="543" y="5370"/>
                  <a:pt x="543" y="5485"/>
                </a:cubicBezTo>
                <a:cubicBezTo>
                  <a:pt x="543" y="5555"/>
                  <a:pt x="501" y="5614"/>
                  <a:pt x="440" y="5638"/>
                </a:cubicBezTo>
                <a:cubicBezTo>
                  <a:pt x="437" y="5639"/>
                  <a:pt x="96" y="5756"/>
                  <a:pt x="96" y="5756"/>
                </a:cubicBezTo>
                <a:cubicBezTo>
                  <a:pt x="96" y="5756"/>
                  <a:pt x="0" y="5787"/>
                  <a:pt x="0" y="5904"/>
                </a:cubicBezTo>
                <a:cubicBezTo>
                  <a:pt x="0" y="5972"/>
                  <a:pt x="40" y="6030"/>
                  <a:pt x="101" y="6055"/>
                </a:cubicBezTo>
                <a:cubicBezTo>
                  <a:pt x="105" y="6056"/>
                  <a:pt x="440" y="6172"/>
                  <a:pt x="440" y="6172"/>
                </a:cubicBezTo>
                <a:cubicBezTo>
                  <a:pt x="440" y="6172"/>
                  <a:pt x="543" y="6208"/>
                  <a:pt x="543" y="6324"/>
                </a:cubicBezTo>
                <a:cubicBezTo>
                  <a:pt x="543" y="6393"/>
                  <a:pt x="501" y="6453"/>
                  <a:pt x="440" y="6476"/>
                </a:cubicBezTo>
                <a:cubicBezTo>
                  <a:pt x="437" y="6477"/>
                  <a:pt x="96" y="6594"/>
                  <a:pt x="96" y="6594"/>
                </a:cubicBezTo>
                <a:cubicBezTo>
                  <a:pt x="96" y="6594"/>
                  <a:pt x="0" y="6634"/>
                  <a:pt x="0" y="6741"/>
                </a:cubicBezTo>
                <a:cubicBezTo>
                  <a:pt x="0" y="6809"/>
                  <a:pt x="40" y="6867"/>
                  <a:pt x="101" y="6892"/>
                </a:cubicBezTo>
                <a:cubicBezTo>
                  <a:pt x="105" y="6893"/>
                  <a:pt x="440" y="7008"/>
                  <a:pt x="440" y="7008"/>
                </a:cubicBezTo>
                <a:cubicBezTo>
                  <a:pt x="440" y="7008"/>
                  <a:pt x="543" y="7045"/>
                  <a:pt x="543" y="7161"/>
                </a:cubicBezTo>
                <a:cubicBezTo>
                  <a:pt x="543" y="7230"/>
                  <a:pt x="501" y="7289"/>
                  <a:pt x="440" y="7313"/>
                </a:cubicBezTo>
                <a:cubicBezTo>
                  <a:pt x="437" y="7314"/>
                  <a:pt x="96" y="7431"/>
                  <a:pt x="96" y="7431"/>
                </a:cubicBezTo>
                <a:cubicBezTo>
                  <a:pt x="96" y="7431"/>
                  <a:pt x="0" y="7463"/>
                  <a:pt x="0" y="7580"/>
                </a:cubicBezTo>
                <a:cubicBezTo>
                  <a:pt x="0" y="7647"/>
                  <a:pt x="40" y="7705"/>
                  <a:pt x="101" y="7731"/>
                </a:cubicBezTo>
                <a:cubicBezTo>
                  <a:pt x="105" y="7732"/>
                  <a:pt x="440" y="7847"/>
                  <a:pt x="440" y="7847"/>
                </a:cubicBezTo>
                <a:cubicBezTo>
                  <a:pt x="440" y="7847"/>
                  <a:pt x="543" y="7884"/>
                  <a:pt x="543" y="8000"/>
                </a:cubicBezTo>
                <a:cubicBezTo>
                  <a:pt x="543" y="8069"/>
                  <a:pt x="501" y="8128"/>
                  <a:pt x="440" y="8152"/>
                </a:cubicBezTo>
                <a:cubicBezTo>
                  <a:pt x="437" y="8153"/>
                  <a:pt x="96" y="8270"/>
                  <a:pt x="96" y="8270"/>
                </a:cubicBezTo>
                <a:cubicBezTo>
                  <a:pt x="96" y="8270"/>
                  <a:pt x="0" y="8310"/>
                  <a:pt x="0" y="8419"/>
                </a:cubicBezTo>
                <a:cubicBezTo>
                  <a:pt x="0" y="8486"/>
                  <a:pt x="40" y="8544"/>
                  <a:pt x="101" y="8569"/>
                </a:cubicBezTo>
                <a:cubicBezTo>
                  <a:pt x="105" y="8571"/>
                  <a:pt x="440" y="8686"/>
                  <a:pt x="440" y="8686"/>
                </a:cubicBezTo>
                <a:cubicBezTo>
                  <a:pt x="440" y="8686"/>
                  <a:pt x="543" y="8723"/>
                  <a:pt x="543" y="8839"/>
                </a:cubicBezTo>
                <a:cubicBezTo>
                  <a:pt x="543" y="8908"/>
                  <a:pt x="501" y="8967"/>
                  <a:pt x="440" y="8991"/>
                </a:cubicBezTo>
                <a:cubicBezTo>
                  <a:pt x="437" y="8992"/>
                  <a:pt x="96" y="9109"/>
                  <a:pt x="96" y="9109"/>
                </a:cubicBezTo>
                <a:cubicBezTo>
                  <a:pt x="96" y="9109"/>
                  <a:pt x="0" y="9141"/>
                  <a:pt x="0" y="9257"/>
                </a:cubicBezTo>
                <a:cubicBezTo>
                  <a:pt x="0" y="9325"/>
                  <a:pt x="40" y="9383"/>
                  <a:pt x="101" y="9408"/>
                </a:cubicBezTo>
                <a:cubicBezTo>
                  <a:pt x="105" y="9409"/>
                  <a:pt x="440" y="9525"/>
                  <a:pt x="440" y="9525"/>
                </a:cubicBezTo>
                <a:cubicBezTo>
                  <a:pt x="440" y="9525"/>
                  <a:pt x="543" y="9561"/>
                  <a:pt x="543" y="9677"/>
                </a:cubicBezTo>
                <a:lnTo>
                  <a:pt x="543" y="9707"/>
                </a:lnTo>
                <a:cubicBezTo>
                  <a:pt x="543" y="9776"/>
                  <a:pt x="501" y="9835"/>
                  <a:pt x="440" y="9859"/>
                </a:cubicBezTo>
                <a:cubicBezTo>
                  <a:pt x="437" y="9860"/>
                  <a:pt x="92" y="9979"/>
                  <a:pt x="92" y="9979"/>
                </a:cubicBezTo>
                <a:cubicBezTo>
                  <a:pt x="92" y="9979"/>
                  <a:pt x="0" y="10010"/>
                  <a:pt x="0" y="10127"/>
                </a:cubicBezTo>
                <a:cubicBezTo>
                  <a:pt x="0" y="10194"/>
                  <a:pt x="40" y="10252"/>
                  <a:pt x="101" y="10277"/>
                </a:cubicBezTo>
                <a:cubicBezTo>
                  <a:pt x="105" y="10279"/>
                  <a:pt x="440" y="10394"/>
                  <a:pt x="440" y="10394"/>
                </a:cubicBezTo>
                <a:cubicBezTo>
                  <a:pt x="440" y="10394"/>
                  <a:pt x="543" y="10431"/>
                  <a:pt x="543" y="10547"/>
                </a:cubicBezTo>
                <a:cubicBezTo>
                  <a:pt x="543" y="10616"/>
                  <a:pt x="501" y="10675"/>
                  <a:pt x="440" y="10699"/>
                </a:cubicBezTo>
                <a:cubicBezTo>
                  <a:pt x="437" y="10700"/>
                  <a:pt x="96" y="10817"/>
                  <a:pt x="96" y="10817"/>
                </a:cubicBezTo>
                <a:cubicBezTo>
                  <a:pt x="96" y="10817"/>
                  <a:pt x="0" y="10849"/>
                  <a:pt x="0" y="10965"/>
                </a:cubicBezTo>
                <a:cubicBezTo>
                  <a:pt x="0" y="11033"/>
                  <a:pt x="40" y="11091"/>
                  <a:pt x="101" y="11116"/>
                </a:cubicBezTo>
                <a:cubicBezTo>
                  <a:pt x="105" y="11117"/>
                  <a:pt x="440" y="11233"/>
                  <a:pt x="440" y="11233"/>
                </a:cubicBezTo>
                <a:cubicBezTo>
                  <a:pt x="440" y="11233"/>
                  <a:pt x="543" y="11269"/>
                  <a:pt x="543" y="11385"/>
                </a:cubicBezTo>
                <a:cubicBezTo>
                  <a:pt x="543" y="11455"/>
                  <a:pt x="501" y="11514"/>
                  <a:pt x="440" y="11538"/>
                </a:cubicBezTo>
                <a:cubicBezTo>
                  <a:pt x="437" y="11539"/>
                  <a:pt x="96" y="11655"/>
                  <a:pt x="96" y="11655"/>
                </a:cubicBezTo>
                <a:cubicBezTo>
                  <a:pt x="96" y="11655"/>
                  <a:pt x="0" y="11695"/>
                  <a:pt x="0" y="11802"/>
                </a:cubicBezTo>
                <a:cubicBezTo>
                  <a:pt x="0" y="11870"/>
                  <a:pt x="40" y="11928"/>
                  <a:pt x="101" y="11953"/>
                </a:cubicBezTo>
                <a:cubicBezTo>
                  <a:pt x="105" y="11954"/>
                  <a:pt x="440" y="12070"/>
                  <a:pt x="440" y="12070"/>
                </a:cubicBezTo>
                <a:cubicBezTo>
                  <a:pt x="440" y="12070"/>
                  <a:pt x="543" y="12106"/>
                  <a:pt x="543" y="12222"/>
                </a:cubicBezTo>
                <a:cubicBezTo>
                  <a:pt x="543" y="12291"/>
                  <a:pt x="501" y="12351"/>
                  <a:pt x="440" y="12374"/>
                </a:cubicBezTo>
                <a:cubicBezTo>
                  <a:pt x="437" y="12376"/>
                  <a:pt x="96" y="12493"/>
                  <a:pt x="96" y="12493"/>
                </a:cubicBezTo>
                <a:cubicBezTo>
                  <a:pt x="96" y="12493"/>
                  <a:pt x="0" y="12524"/>
                  <a:pt x="0" y="12641"/>
                </a:cubicBezTo>
                <a:cubicBezTo>
                  <a:pt x="0" y="12709"/>
                  <a:pt x="40" y="12767"/>
                  <a:pt x="101" y="12792"/>
                </a:cubicBezTo>
                <a:cubicBezTo>
                  <a:pt x="105" y="12793"/>
                  <a:pt x="440" y="12908"/>
                  <a:pt x="440" y="12908"/>
                </a:cubicBezTo>
                <a:cubicBezTo>
                  <a:pt x="440" y="12908"/>
                  <a:pt x="543" y="12945"/>
                  <a:pt x="543" y="13061"/>
                </a:cubicBezTo>
                <a:cubicBezTo>
                  <a:pt x="543" y="13130"/>
                  <a:pt x="501" y="13189"/>
                  <a:pt x="440" y="13213"/>
                </a:cubicBezTo>
                <a:cubicBezTo>
                  <a:pt x="437" y="13214"/>
                  <a:pt x="96" y="13331"/>
                  <a:pt x="96" y="13331"/>
                </a:cubicBezTo>
                <a:cubicBezTo>
                  <a:pt x="96" y="13331"/>
                  <a:pt x="0" y="13371"/>
                  <a:pt x="0" y="13480"/>
                </a:cubicBezTo>
                <a:cubicBezTo>
                  <a:pt x="0" y="13548"/>
                  <a:pt x="40" y="13605"/>
                  <a:pt x="101" y="13631"/>
                </a:cubicBezTo>
                <a:cubicBezTo>
                  <a:pt x="105" y="13632"/>
                  <a:pt x="440" y="13747"/>
                  <a:pt x="440" y="13747"/>
                </a:cubicBezTo>
                <a:cubicBezTo>
                  <a:pt x="440" y="13747"/>
                  <a:pt x="543" y="13784"/>
                  <a:pt x="543" y="13900"/>
                </a:cubicBezTo>
                <a:cubicBezTo>
                  <a:pt x="543" y="13969"/>
                  <a:pt x="501" y="14028"/>
                  <a:pt x="440" y="14052"/>
                </a:cubicBezTo>
                <a:cubicBezTo>
                  <a:pt x="437" y="14053"/>
                  <a:pt x="96" y="14170"/>
                  <a:pt x="96" y="14170"/>
                </a:cubicBezTo>
                <a:cubicBezTo>
                  <a:pt x="96" y="14170"/>
                  <a:pt x="10" y="14198"/>
                  <a:pt x="1" y="14300"/>
                </a:cubicBezTo>
                <a:lnTo>
                  <a:pt x="2700" y="14300"/>
                </a:lnTo>
                <a:lnTo>
                  <a:pt x="2700" y="0"/>
                </a:lnTo>
                <a:lnTo>
                  <a:pt x="3" y="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082D7-E89E-4E60-9F81-F2EE2974F549}" type="datetime1">
              <a:rPr lang="fi-FI" smtClean="0"/>
              <a:t>23.12.2020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Toimintasuunnitelma 2020-2021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80EE8-51E0-41E5-BD9C-F92DAD01192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5501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902950" y="0"/>
            <a:ext cx="1290638" cy="6858000"/>
          </a:xfrm>
          <a:custGeom>
            <a:avLst/>
            <a:gdLst>
              <a:gd name="T0" fmla="*/ 175739 w 2658"/>
              <a:gd name="T1" fmla="*/ 0 h 14271"/>
              <a:gd name="T2" fmla="*/ 0 w 2658"/>
              <a:gd name="T3" fmla="*/ 263825 h 14271"/>
              <a:gd name="T4" fmla="*/ 175739 w 2658"/>
              <a:gd name="T5" fmla="*/ 527649 h 14271"/>
              <a:gd name="T6" fmla="*/ 0 w 2658"/>
              <a:gd name="T7" fmla="*/ 791474 h 14271"/>
              <a:gd name="T8" fmla="*/ 175739 w 2658"/>
              <a:gd name="T9" fmla="*/ 1055299 h 14271"/>
              <a:gd name="T10" fmla="*/ 0 w 2658"/>
              <a:gd name="T11" fmla="*/ 1319123 h 14271"/>
              <a:gd name="T12" fmla="*/ 175739 w 2658"/>
              <a:gd name="T13" fmla="*/ 1582468 h 14271"/>
              <a:gd name="T14" fmla="*/ 0 w 2658"/>
              <a:gd name="T15" fmla="*/ 1846292 h 14271"/>
              <a:gd name="T16" fmla="*/ 175739 w 2658"/>
              <a:gd name="T17" fmla="*/ 2110117 h 14271"/>
              <a:gd name="T18" fmla="*/ 0 w 2658"/>
              <a:gd name="T19" fmla="*/ 2373942 h 14271"/>
              <a:gd name="T20" fmla="*/ 175739 w 2658"/>
              <a:gd name="T21" fmla="*/ 2637766 h 14271"/>
              <a:gd name="T22" fmla="*/ 0 w 2658"/>
              <a:gd name="T23" fmla="*/ 2901591 h 14271"/>
              <a:gd name="T24" fmla="*/ 175739 w 2658"/>
              <a:gd name="T25" fmla="*/ 3165416 h 14271"/>
              <a:gd name="T26" fmla="*/ 0 w 2658"/>
              <a:gd name="T27" fmla="*/ 3429240 h 14271"/>
              <a:gd name="T28" fmla="*/ 175739 w 2658"/>
              <a:gd name="T29" fmla="*/ 3693065 h 14271"/>
              <a:gd name="T30" fmla="*/ 0 w 2658"/>
              <a:gd name="T31" fmla="*/ 3956890 h 14271"/>
              <a:gd name="T32" fmla="*/ 175739 w 2658"/>
              <a:gd name="T33" fmla="*/ 4220234 h 14271"/>
              <a:gd name="T34" fmla="*/ 0 w 2658"/>
              <a:gd name="T35" fmla="*/ 4484058 h 14271"/>
              <a:gd name="T36" fmla="*/ 175739 w 2658"/>
              <a:gd name="T37" fmla="*/ 4747883 h 14271"/>
              <a:gd name="T38" fmla="*/ 0 w 2658"/>
              <a:gd name="T39" fmla="*/ 5011708 h 14271"/>
              <a:gd name="T40" fmla="*/ 175739 w 2658"/>
              <a:gd name="T41" fmla="*/ 5275532 h 14271"/>
              <a:gd name="T42" fmla="*/ 0 w 2658"/>
              <a:gd name="T43" fmla="*/ 5539357 h 14271"/>
              <a:gd name="T44" fmla="*/ 175739 w 2658"/>
              <a:gd name="T45" fmla="*/ 5803182 h 14271"/>
              <a:gd name="T46" fmla="*/ 0 w 2658"/>
              <a:gd name="T47" fmla="*/ 6067007 h 14271"/>
              <a:gd name="T48" fmla="*/ 175739 w 2658"/>
              <a:gd name="T49" fmla="*/ 6330831 h 14271"/>
              <a:gd name="T50" fmla="*/ 0 w 2658"/>
              <a:gd name="T51" fmla="*/ 6594175 h 14271"/>
              <a:gd name="T52" fmla="*/ 175739 w 2658"/>
              <a:gd name="T53" fmla="*/ 6858000 h 14271"/>
              <a:gd name="T54" fmla="*/ 1290370 w 2658"/>
              <a:gd name="T55" fmla="*/ 6858000 h 14271"/>
              <a:gd name="T56" fmla="*/ 1290370 w 2658"/>
              <a:gd name="T57" fmla="*/ 481 h 14271"/>
              <a:gd name="T58" fmla="*/ 175739 w 2658"/>
              <a:gd name="T59" fmla="*/ 0 h 1427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658" h="14271">
                <a:moveTo>
                  <a:pt x="362" y="0"/>
                </a:moveTo>
                <a:cubicBezTo>
                  <a:pt x="362" y="246"/>
                  <a:pt x="213" y="458"/>
                  <a:pt x="0" y="549"/>
                </a:cubicBezTo>
                <a:cubicBezTo>
                  <a:pt x="213" y="640"/>
                  <a:pt x="362" y="852"/>
                  <a:pt x="362" y="1098"/>
                </a:cubicBezTo>
                <a:cubicBezTo>
                  <a:pt x="362" y="1344"/>
                  <a:pt x="213" y="1556"/>
                  <a:pt x="0" y="1647"/>
                </a:cubicBezTo>
                <a:cubicBezTo>
                  <a:pt x="213" y="1738"/>
                  <a:pt x="362" y="1949"/>
                  <a:pt x="362" y="2196"/>
                </a:cubicBezTo>
                <a:cubicBezTo>
                  <a:pt x="362" y="2442"/>
                  <a:pt x="213" y="2653"/>
                  <a:pt x="0" y="2745"/>
                </a:cubicBezTo>
                <a:cubicBezTo>
                  <a:pt x="213" y="2836"/>
                  <a:pt x="362" y="3047"/>
                  <a:pt x="362" y="3293"/>
                </a:cubicBezTo>
                <a:cubicBezTo>
                  <a:pt x="362" y="3540"/>
                  <a:pt x="213" y="3751"/>
                  <a:pt x="0" y="3842"/>
                </a:cubicBezTo>
                <a:cubicBezTo>
                  <a:pt x="213" y="3934"/>
                  <a:pt x="362" y="4145"/>
                  <a:pt x="362" y="4391"/>
                </a:cubicBezTo>
                <a:cubicBezTo>
                  <a:pt x="362" y="4638"/>
                  <a:pt x="213" y="4849"/>
                  <a:pt x="0" y="4940"/>
                </a:cubicBezTo>
                <a:cubicBezTo>
                  <a:pt x="213" y="5031"/>
                  <a:pt x="362" y="5243"/>
                  <a:pt x="362" y="5489"/>
                </a:cubicBezTo>
                <a:cubicBezTo>
                  <a:pt x="362" y="5735"/>
                  <a:pt x="213" y="5947"/>
                  <a:pt x="0" y="6038"/>
                </a:cubicBezTo>
                <a:cubicBezTo>
                  <a:pt x="213" y="6129"/>
                  <a:pt x="362" y="6341"/>
                  <a:pt x="362" y="6587"/>
                </a:cubicBezTo>
                <a:cubicBezTo>
                  <a:pt x="362" y="6833"/>
                  <a:pt x="213" y="7045"/>
                  <a:pt x="0" y="7136"/>
                </a:cubicBezTo>
                <a:cubicBezTo>
                  <a:pt x="213" y="7227"/>
                  <a:pt x="362" y="7438"/>
                  <a:pt x="362" y="7685"/>
                </a:cubicBezTo>
                <a:cubicBezTo>
                  <a:pt x="362" y="7931"/>
                  <a:pt x="213" y="8142"/>
                  <a:pt x="0" y="8234"/>
                </a:cubicBezTo>
                <a:cubicBezTo>
                  <a:pt x="213" y="8325"/>
                  <a:pt x="362" y="8536"/>
                  <a:pt x="362" y="8782"/>
                </a:cubicBezTo>
                <a:cubicBezTo>
                  <a:pt x="362" y="9029"/>
                  <a:pt x="213" y="9240"/>
                  <a:pt x="0" y="9331"/>
                </a:cubicBezTo>
                <a:cubicBezTo>
                  <a:pt x="213" y="9423"/>
                  <a:pt x="362" y="9634"/>
                  <a:pt x="362" y="9880"/>
                </a:cubicBezTo>
                <a:cubicBezTo>
                  <a:pt x="362" y="10127"/>
                  <a:pt x="213" y="10338"/>
                  <a:pt x="0" y="10429"/>
                </a:cubicBezTo>
                <a:cubicBezTo>
                  <a:pt x="213" y="10520"/>
                  <a:pt x="362" y="10732"/>
                  <a:pt x="362" y="10978"/>
                </a:cubicBezTo>
                <a:cubicBezTo>
                  <a:pt x="362" y="11224"/>
                  <a:pt x="213" y="11436"/>
                  <a:pt x="0" y="11527"/>
                </a:cubicBezTo>
                <a:cubicBezTo>
                  <a:pt x="213" y="11618"/>
                  <a:pt x="362" y="11829"/>
                  <a:pt x="362" y="12076"/>
                </a:cubicBezTo>
                <a:cubicBezTo>
                  <a:pt x="362" y="12322"/>
                  <a:pt x="213" y="12533"/>
                  <a:pt x="0" y="12625"/>
                </a:cubicBezTo>
                <a:cubicBezTo>
                  <a:pt x="213" y="12716"/>
                  <a:pt x="362" y="12927"/>
                  <a:pt x="362" y="13174"/>
                </a:cubicBezTo>
                <a:cubicBezTo>
                  <a:pt x="362" y="13420"/>
                  <a:pt x="213" y="13631"/>
                  <a:pt x="0" y="13722"/>
                </a:cubicBezTo>
                <a:cubicBezTo>
                  <a:pt x="213" y="13814"/>
                  <a:pt x="362" y="14025"/>
                  <a:pt x="362" y="14271"/>
                </a:cubicBezTo>
                <a:lnTo>
                  <a:pt x="2658" y="14271"/>
                </a:lnTo>
                <a:lnTo>
                  <a:pt x="2658" y="1"/>
                </a:lnTo>
                <a:lnTo>
                  <a:pt x="362" y="0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49D37-B72D-453E-BE7F-EFAD1562FB03}" type="datetime1">
              <a:rPr lang="fi-FI" smtClean="0"/>
              <a:t>23.12.2020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Toimintasuunnitelma 2020-2021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4A1D6-BB6A-4FA9-AA2A-3D80B966008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5313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aaltokuviolla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2F919-6AD6-4051-B271-FC17A8AFA339}" type="datetime1">
              <a:rPr lang="fi-FI" smtClean="0"/>
              <a:t>23.12.2020</a:t>
            </a:fld>
            <a:endParaRPr lang="fi-FI"/>
          </a:p>
        </p:txBody>
      </p:sp>
      <p:sp>
        <p:nvSpPr>
          <p:cNvPr id="17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Toimintasuunnitelma 2020-2021</a:t>
            </a:r>
          </a:p>
        </p:txBody>
      </p:sp>
      <p:sp>
        <p:nvSpPr>
          <p:cNvPr id="18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CFAA7-F3C7-4EFD-BE2A-B641D7F0E95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50767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E902D-55B3-415F-8A78-7A8B2A5BD9AD}" type="datetime1">
              <a:rPr lang="fi-FI" smtClean="0"/>
              <a:t>23.12.2020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Toimintasuunnitelma 2020-2021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5758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408567"/>
            <a:ext cx="6371619" cy="78761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1" y="1195200"/>
            <a:ext cx="6371619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2" y="0"/>
            <a:ext cx="5060949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8C614-3E65-4794-8888-E42B03D69F60}" type="datetime1">
              <a:rPr lang="fi-FI" smtClean="0"/>
              <a:t>23.12.2020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Toimintasuunnitelma 2020-2021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DB61B-7CAB-4FAF-8ABB-8517E013E86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029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BA05-990B-4F94-9C16-4CACCB194AC7}" type="datetimeFigureOut">
              <a:rPr lang="fi-FI" smtClean="0"/>
              <a:t>23.12.2020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7475-E0B2-49D1-ABD7-D4A1EC2AC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043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BA05-990B-4F94-9C16-4CACCB194AC7}" type="datetimeFigureOut">
              <a:rPr lang="fi-FI" smtClean="0"/>
              <a:t>23.12.2020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7475-E0B2-49D1-ABD7-D4A1EC2AC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840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BA05-990B-4F94-9C16-4CACCB194AC7}" type="datetimeFigureOut">
              <a:rPr lang="fi-FI" smtClean="0"/>
              <a:t>23.12.2020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7475-E0B2-49D1-ABD7-D4A1EC2AC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000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BA05-990B-4F94-9C16-4CACCB194AC7}" type="datetimeFigureOut">
              <a:rPr lang="fi-FI" smtClean="0"/>
              <a:t>23.12.2020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7475-E0B2-49D1-ABD7-D4A1EC2AC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48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BA05-990B-4F94-9C16-4CACCB194AC7}" type="datetimeFigureOut">
              <a:rPr lang="fi-FI" smtClean="0"/>
              <a:t>23.12.2020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7475-E0B2-49D1-ABD7-D4A1EC2AC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61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BA05-990B-4F94-9C16-4CACCB194AC7}" type="datetimeFigureOut">
              <a:rPr lang="fi-FI" smtClean="0"/>
              <a:t>23.12.2020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7475-E0B2-49D1-ABD7-D4A1EC2AC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528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BA05-990B-4F94-9C16-4CACCB194AC7}" type="datetimeFigureOut">
              <a:rPr lang="fi-FI" smtClean="0"/>
              <a:t>23.12.2020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47475-E0B2-49D1-ABD7-D4A1EC2AC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179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9BA05-990B-4F94-9C16-4CACCB194AC7}" type="datetimeFigureOut">
              <a:rPr lang="fi-FI" smtClean="0"/>
              <a:t>23.12.2020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47475-E0B2-49D1-ABD7-D4A1EC2AC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056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23F31B00-0E3E-4037-9160-A1AB025793E1}" type="datetime1">
              <a:rPr lang="fi-FI" smtClean="0"/>
              <a:t>23.12.2020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Toimintasuunnitelma 2020-2021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BE4F344-4707-4058-8E78-0E26E069C9F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29" y="6190546"/>
            <a:ext cx="969605" cy="54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9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2286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785091"/>
            <a:ext cx="10739336" cy="1744100"/>
          </a:xfrm>
        </p:spPr>
        <p:txBody>
          <a:bodyPr/>
          <a:lstStyle/>
          <a:p>
            <a:pPr algn="ctr"/>
            <a:r>
              <a:rPr lang="fi-FI" sz="5400" dirty="0">
                <a:latin typeface="Arial" panose="020B0604020202020204" pitchFamily="34" charset="0"/>
                <a:cs typeface="Arial" panose="020B0604020202020204" pitchFamily="34" charset="0"/>
              </a:rPr>
              <a:t>Toimintasuunnitelma 2020-2021</a:t>
            </a:r>
            <a:br>
              <a:rPr lang="fi-FI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3200" dirty="0">
                <a:latin typeface="Arial" panose="020B0604020202020204" pitchFamily="34" charset="0"/>
                <a:cs typeface="Arial" panose="020B0604020202020204" pitchFamily="34" charset="0"/>
              </a:rPr>
              <a:t>Varhaiskasvatusyksikkö </a:t>
            </a:r>
            <a:r>
              <a:rPr lang="fi-F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Havukka</a:t>
            </a:r>
            <a:r>
              <a:rPr lang="fi-FI" sz="4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995897" y="5002536"/>
            <a:ext cx="4684467" cy="1039716"/>
          </a:xfrm>
        </p:spPr>
        <p:txBody>
          <a:bodyPr>
            <a:normAutofit/>
          </a:bodyPr>
          <a:lstStyle/>
          <a:p>
            <a:r>
              <a:rPr lang="fi-FI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Hyväksytty</a:t>
            </a:r>
            <a:r>
              <a:rPr lang="fi-FI" sz="2000" b="0" dirty="0">
                <a:latin typeface="Arial" panose="020B0604020202020204" pitchFamily="34" charset="0"/>
                <a:cs typeface="Arial" panose="020B0604020202020204" pitchFamily="34" charset="0"/>
              </a:rPr>
              <a:t>: pvm. j</a:t>
            </a:r>
            <a:r>
              <a:rPr lang="fi-FI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i-FI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nimi</a:t>
            </a:r>
          </a:p>
          <a:p>
            <a:r>
              <a:rPr lang="fi-FI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16.11.2020 Raila Tiainen-Ala-Maunus</a:t>
            </a:r>
            <a:endParaRPr lang="fi-FI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69" y="3276767"/>
            <a:ext cx="4224272" cy="345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1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01600"/>
            <a:ext cx="11234738" cy="948777"/>
          </a:xfrm>
        </p:spPr>
        <p:txBody>
          <a:bodyPr>
            <a:normAutofit fontScale="90000"/>
          </a:bodyPr>
          <a:lstStyle/>
          <a:p>
            <a:r>
              <a:rPr lang="fi-FI" sz="3600" b="1" dirty="0">
                <a:solidFill>
                  <a:srgbClr val="00D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Toimintakauden tavoitteet </a:t>
            </a:r>
            <a:r>
              <a:rPr lang="fi-FI" sz="3600" dirty="0" smtClean="0">
                <a:solidFill>
                  <a:srgbClr val="00D7A7"/>
                </a:solidFill>
                <a:latin typeface="+mj-lt"/>
                <a:ea typeface="Arial Black"/>
                <a:cs typeface="Arial Black"/>
              </a:rPr>
              <a:t>​</a:t>
            </a:r>
            <a:br>
              <a:rPr lang="fi-FI" sz="3600" dirty="0" smtClean="0">
                <a:solidFill>
                  <a:srgbClr val="00D7A7"/>
                </a:solidFill>
                <a:latin typeface="+mj-lt"/>
                <a:ea typeface="Arial Black"/>
                <a:cs typeface="Arial Black"/>
              </a:rPr>
            </a:br>
            <a:endParaRPr lang="fi-FI" sz="3600" dirty="0">
              <a:solidFill>
                <a:srgbClr val="00D7A7"/>
              </a:solidFill>
              <a:latin typeface="+mj-lt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050377"/>
            <a:ext cx="10470995" cy="497998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fi-FI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Helsingin kaupungin strategiasta nousevat yhteiset tavoitteet:</a:t>
            </a:r>
          </a:p>
          <a:p>
            <a:pPr marL="0" indent="0">
              <a:buNone/>
            </a:pPr>
            <a:endParaRPr lang="fi-FI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fi-FI" sz="3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Mahdollistamme </a:t>
            </a:r>
            <a:r>
              <a:rPr lang="fi-FI" sz="3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jokaiselle oppijalle yksilöllisesti sopivia tapoja oppia ja opiskella</a:t>
            </a:r>
            <a:r>
              <a:rPr lang="fi-FI" sz="3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i-FI" sz="3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TAE 2020 </a:t>
            </a:r>
            <a:r>
              <a:rPr lang="fi-FI" sz="3400" dirty="0">
                <a:latin typeface="Arial" panose="020B0604020202020204" pitchFamily="34" charset="0"/>
                <a:cs typeface="Arial" panose="020B0604020202020204" pitchFamily="34" charset="0"/>
              </a:rPr>
              <a:t>Digitaalinen ryhmäportfolio käyttöönotetaan jokaisessa päiväkodin lapsiryhmässä ja leikkipuistoissa. Portfolio kootaan kaikissa yksiköissä yhtenäiselle verkkoalustalle/digitaaliseen oppimisympäristöön. </a:t>
            </a:r>
            <a:r>
              <a:rPr lang="fi-FI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(syksy 2020)</a:t>
            </a:r>
          </a:p>
          <a:p>
            <a:pPr marL="0" indent="0">
              <a:buNone/>
            </a:pPr>
            <a:endParaRPr lang="fi-FI" sz="3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3400" b="1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TAE 2021 </a:t>
            </a:r>
            <a:r>
              <a:rPr lang="fi-FI" sz="3400" dirty="0">
                <a:latin typeface="Arial" panose="020B0604020202020204" pitchFamily="34" charset="0"/>
                <a:cs typeface="Arial" panose="020B0604020202020204" pitchFamily="34" charset="0"/>
              </a:rPr>
              <a:t>Varhaiskasvatuksessa päiväkodin jokaisen </a:t>
            </a:r>
            <a:r>
              <a:rPr lang="fi-FI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lapsiryhmän suunniteltua </a:t>
            </a:r>
            <a:r>
              <a:rPr lang="fi-FI" sz="3400" dirty="0">
                <a:latin typeface="Arial" panose="020B0604020202020204" pitchFamily="34" charset="0"/>
                <a:cs typeface="Arial" panose="020B0604020202020204" pitchFamily="34" charset="0"/>
              </a:rPr>
              <a:t>pedagogista toimintaa arvioidaan </a:t>
            </a:r>
            <a:r>
              <a:rPr lang="fi-FI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yhteisellä arviointimallilla</a:t>
            </a:r>
            <a:r>
              <a:rPr lang="fi-FI" sz="3400" dirty="0">
                <a:latin typeface="Arial" panose="020B0604020202020204" pitchFamily="34" charset="0"/>
                <a:cs typeface="Arial" panose="020B0604020202020204" pitchFamily="34" charset="0"/>
              </a:rPr>
              <a:t>. Yhteinen arviointimalli </a:t>
            </a:r>
            <a:r>
              <a:rPr lang="fi-FI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käyttöönotetaan vuoden </a:t>
            </a:r>
            <a:r>
              <a:rPr lang="fi-FI" sz="3400" dirty="0">
                <a:latin typeface="Arial" panose="020B0604020202020204" pitchFamily="34" charset="0"/>
                <a:cs typeface="Arial" panose="020B0604020202020204" pitchFamily="34" charset="0"/>
              </a:rPr>
              <a:t>2021 aikana</a:t>
            </a:r>
            <a:r>
              <a:rPr lang="fi-FI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fi-FI" sz="34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3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Käytämme </a:t>
            </a:r>
            <a:r>
              <a:rPr lang="fi-FI" sz="3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kaupunkia oppimisen ja työnteon </a:t>
            </a:r>
            <a:r>
              <a:rPr lang="fi-FI" sz="3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ympäristönä</a:t>
            </a:r>
          </a:p>
          <a:p>
            <a:pPr marL="0" indent="0">
              <a:buNone/>
            </a:pPr>
            <a:endParaRPr lang="fi-FI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TAE 2021 </a:t>
            </a:r>
            <a:r>
              <a:rPr lang="fi-FI" sz="3400" dirty="0">
                <a:latin typeface="Arial" panose="020B0604020202020204" pitchFamily="34" charset="0"/>
                <a:cs typeface="Arial" panose="020B0604020202020204" pitchFamily="34" charset="0"/>
              </a:rPr>
              <a:t>Jokaisessa lapsiryhmässä toteutetaan ilmiöpohjaisen </a:t>
            </a:r>
            <a:r>
              <a:rPr lang="fi-FI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oppimisen kokonaisuus </a:t>
            </a:r>
            <a:r>
              <a:rPr lang="fi-FI" sz="3400" dirty="0">
                <a:latin typeface="Arial" panose="020B0604020202020204" pitchFamily="34" charset="0"/>
                <a:cs typeface="Arial" panose="020B0604020202020204" pitchFamily="34" charset="0"/>
              </a:rPr>
              <a:t>yhdessä kulttuuri- tai </a:t>
            </a:r>
            <a:r>
              <a:rPr lang="fi-FI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  taidetoimijan kanssa.</a:t>
            </a:r>
            <a:r>
              <a:rPr lang="fi-FI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(kevät 2021)</a:t>
            </a:r>
          </a:p>
          <a:p>
            <a:pPr marL="0" indent="0">
              <a:buNone/>
            </a:pPr>
            <a:endParaRPr lang="fi-FI" sz="3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3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Yksikön toimintakaudelle asettamat omat tavoitteet: </a:t>
            </a:r>
          </a:p>
          <a:p>
            <a:pPr marL="0" indent="0">
              <a:buNone/>
            </a:pPr>
            <a:endParaRPr lang="fi-FI" sz="3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Kaveritaitojen harjoittelu ja leikkiin ryhtyminen</a:t>
            </a:r>
          </a:p>
          <a:p>
            <a:pPr marL="0" indent="0">
              <a:buNone/>
            </a:pPr>
            <a:r>
              <a:rPr lang="fi-FI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Sensitiivinen vuorovaikutus lasten kanssa</a:t>
            </a:r>
          </a:p>
          <a:p>
            <a:pPr marL="0" indent="0">
              <a:buNone/>
            </a:pPr>
            <a:endParaRPr lang="fi-FI" sz="1600" b="1" dirty="0" smtClean="0">
              <a:latin typeface="+mj-lt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Toimintasuunnitelma 2020-2021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8786F-F955-487D-B720-0C6F14D9C1B4}" type="slidenum">
              <a:rPr kumimoji="0" lang="fi-FI" sz="13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37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3497F23-37D2-4BBE-9F68-A9F41A903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Toimintasuunnitelma 2020-2021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7C2C26-5CF0-4D99-8C6A-72EA9CC5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8786F-F955-487D-B720-0C6F14D9C1B4}" type="slidenum">
              <a:rPr kumimoji="0" lang="fi-FI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7"/>
            <a:ext cx="11234738" cy="1011379"/>
          </a:xfrm>
        </p:spPr>
        <p:txBody>
          <a:bodyPr>
            <a:normAutofit fontScale="90000"/>
          </a:bodyPr>
          <a:lstStyle/>
          <a:p>
            <a:r>
              <a:rPr lang="fi-FI" sz="3600" b="1" dirty="0" smtClean="0">
                <a:solidFill>
                  <a:srgbClr val="00D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Varhaiskasvatuksessa ja esiopetuksessa aloittaminen</a:t>
            </a:r>
            <a:endParaRPr lang="fi-FI" sz="3600" b="1" dirty="0">
              <a:solidFill>
                <a:srgbClr val="00D7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AF3304F8-0631-43EE-AE92-D2C135FE3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274618"/>
            <a:ext cx="5245669" cy="487679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Lapsen </a:t>
            </a:r>
            <a:r>
              <a:rPr lang="fi-FI" sz="6400" b="1" dirty="0">
                <a:latin typeface="Arial" panose="020B0604020202020204" pitchFamily="34" charset="0"/>
                <a:cs typeface="Arial" panose="020B0604020202020204" pitchFamily="34" charset="0"/>
              </a:rPr>
              <a:t>aloittaminen varhaiskasvatuksessa </a:t>
            </a:r>
            <a:r>
              <a:rPr lang="fi-FI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fi-FI" sz="6400" b="1" dirty="0">
                <a:latin typeface="Arial" panose="020B0604020202020204" pitchFamily="34" charset="0"/>
                <a:cs typeface="Arial" panose="020B0604020202020204" pitchFamily="34" charset="0"/>
              </a:rPr>
              <a:t>merkityksellinen hetki perheille</a:t>
            </a:r>
            <a:r>
              <a:rPr lang="fi-FI" sz="6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Päiväkodin </a:t>
            </a:r>
            <a:r>
              <a:rPr lang="fi-FI" sz="6400" dirty="0">
                <a:latin typeface="Arial" panose="020B0604020202020204" pitchFamily="34" charset="0"/>
                <a:cs typeface="Arial" panose="020B0604020202020204" pitchFamily="34" charset="0"/>
              </a:rPr>
              <a:t>johtaja ilmoittaa asiasta ja tämän </a:t>
            </a:r>
            <a:r>
              <a:rPr lang="fi-FI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jälkeen </a:t>
            </a:r>
            <a:r>
              <a:rPr lang="fi-FI" sz="6400" dirty="0">
                <a:latin typeface="Arial" panose="020B0604020202020204" pitchFamily="34" charset="0"/>
                <a:cs typeface="Arial" panose="020B0604020202020204" pitchFamily="34" charset="0"/>
              </a:rPr>
              <a:t>ryhmän aikuinen ottaa yhteyttä </a:t>
            </a:r>
            <a:r>
              <a:rPr lang="fi-FI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perheeseen </a:t>
            </a:r>
            <a:r>
              <a:rPr lang="fi-FI" sz="6400" dirty="0">
                <a:latin typeface="Arial" panose="020B0604020202020204" pitchFamily="34" charset="0"/>
                <a:cs typeface="Arial" panose="020B0604020202020204" pitchFamily="34" charset="0"/>
              </a:rPr>
              <a:t>ja sopii yhdessä lapsen aloituksesta, </a:t>
            </a:r>
            <a:r>
              <a:rPr lang="fi-FI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aloituskeskustelusta </a:t>
            </a:r>
            <a:r>
              <a:rPr lang="fi-FI" sz="6400" dirty="0">
                <a:latin typeface="Arial" panose="020B0604020202020204" pitchFamily="34" charset="0"/>
                <a:cs typeface="Arial" panose="020B0604020202020204" pitchFamily="34" charset="0"/>
              </a:rPr>
              <a:t>sekä tutustumisjakson pituudesta. </a:t>
            </a:r>
          </a:p>
          <a:p>
            <a:pPr marL="0" indent="0">
              <a:lnSpc>
                <a:spcPct val="120000"/>
              </a:lnSpc>
              <a:buNone/>
            </a:pPr>
            <a:endParaRPr lang="fi-FI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sz="6400" b="1" dirty="0">
                <a:latin typeface="Arial" panose="020B0604020202020204" pitchFamily="34" charset="0"/>
                <a:cs typeface="Arial" panose="020B0604020202020204" pitchFamily="34" charset="0"/>
              </a:rPr>
              <a:t>Pehmeän laskun aikana, </a:t>
            </a:r>
            <a:r>
              <a:rPr lang="fi-FI" sz="6400" dirty="0">
                <a:latin typeface="Arial" panose="020B0604020202020204" pitchFamily="34" charset="0"/>
                <a:cs typeface="Arial" panose="020B0604020202020204" pitchFamily="34" charset="0"/>
              </a:rPr>
              <a:t>ennen varsinaista </a:t>
            </a:r>
            <a:r>
              <a:rPr lang="fi-FI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varhaiskasvatuksen aloitusta</a:t>
            </a:r>
            <a:r>
              <a:rPr lang="fi-FI" sz="6400" dirty="0">
                <a:latin typeface="Arial" panose="020B0604020202020204" pitchFamily="34" charset="0"/>
                <a:cs typeface="Arial" panose="020B0604020202020204" pitchFamily="34" charset="0"/>
              </a:rPr>
              <a:t>, lapsi saa </a:t>
            </a:r>
            <a:r>
              <a:rPr lang="fi-FI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rauhassa </a:t>
            </a:r>
            <a:r>
              <a:rPr lang="fi-FI" sz="6400" dirty="0">
                <a:latin typeface="Arial" panose="020B0604020202020204" pitchFamily="34" charset="0"/>
                <a:cs typeface="Arial" panose="020B0604020202020204" pitchFamily="34" charset="0"/>
              </a:rPr>
              <a:t>tutustua yhdessä </a:t>
            </a:r>
            <a:r>
              <a:rPr lang="fi-FI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vanhempiensa kanssa </a:t>
            </a:r>
            <a:r>
              <a:rPr lang="fi-FI" sz="6400" dirty="0">
                <a:latin typeface="Arial" panose="020B0604020202020204" pitchFamily="34" charset="0"/>
                <a:cs typeface="Arial" panose="020B0604020202020204" pitchFamily="34" charset="0"/>
              </a:rPr>
              <a:t>ryhmään ja sen aikuisiin </a:t>
            </a:r>
            <a:r>
              <a:rPr lang="fi-FI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sekä </a:t>
            </a:r>
            <a:r>
              <a:rPr lang="fi-FI" sz="6400" dirty="0">
                <a:latin typeface="Arial" panose="020B0604020202020204" pitchFamily="34" charset="0"/>
                <a:cs typeface="Arial" panose="020B0604020202020204" pitchFamily="34" charset="0"/>
              </a:rPr>
              <a:t>leikkitovereihin. </a:t>
            </a:r>
            <a:endParaRPr lang="fi-FI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fi-FI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Kesäkuussa </a:t>
            </a:r>
            <a:r>
              <a:rPr lang="fi-FI" sz="6400" b="1" dirty="0">
                <a:latin typeface="Arial" panose="020B0604020202020204" pitchFamily="34" charset="0"/>
                <a:cs typeface="Arial" panose="020B0604020202020204" pitchFamily="34" charset="0"/>
              </a:rPr>
              <a:t>pidämme uusille perheille </a:t>
            </a:r>
            <a:r>
              <a:rPr lang="fi-FI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tutustumisiltapäivän</a:t>
            </a:r>
            <a:r>
              <a:rPr lang="fi-FI" sz="6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jolloin </a:t>
            </a:r>
            <a:r>
              <a:rPr lang="fi-FI" sz="6400" dirty="0">
                <a:latin typeface="Arial" panose="020B0604020202020204" pitchFamily="34" charset="0"/>
                <a:cs typeface="Arial" panose="020B0604020202020204" pitchFamily="34" charset="0"/>
              </a:rPr>
              <a:t>perheet pääsevät tutustumaan päiväkotiin, tuleviin </a:t>
            </a:r>
            <a:r>
              <a:rPr lang="fi-FI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ryhmätiloihin</a:t>
            </a:r>
            <a:r>
              <a:rPr lang="fi-FI" sz="6400" dirty="0">
                <a:latin typeface="Arial" panose="020B0604020202020204" pitchFamily="34" charset="0"/>
                <a:cs typeface="Arial" panose="020B0604020202020204" pitchFamily="34" charset="0"/>
              </a:rPr>
              <a:t>, päiväkodin aikuisiin sekä toisiin perheisiin. </a:t>
            </a:r>
            <a:r>
              <a:rPr lang="fi-FI" sz="6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Tämä ei valitettavasti toteutunut viime kesäkuussa vallitsevan tilanteen vuoksi. </a:t>
            </a:r>
            <a:endParaRPr lang="fi-FI" sz="6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7" name="Suorakulmio 6"/>
          <p:cNvSpPr/>
          <p:nvPr/>
        </p:nvSpPr>
        <p:spPr>
          <a:xfrm>
            <a:off x="5864255" y="1327748"/>
            <a:ext cx="491314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Havukassa esiopetuksessa aloittavat lapset ovat pääsääntöisesti omalta oppilaaksiottoalueelta. </a:t>
            </a:r>
          </a:p>
          <a:p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5-vuotiaat tutustuvat tulevaan eskariryhmäänsä keväällä ja tekevät yhteistyötä esikoululaisten kanssa.</a:t>
            </a:r>
          </a:p>
          <a:p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Mahdollisuuksien 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mukaan tulevat eskarit perheineen kutsutaan tutustumaan eskariin paikan päälle kesän alussa. </a:t>
            </a:r>
            <a:r>
              <a:rPr lang="fi-FI" sz="16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Kevätkesällä </a:t>
            </a:r>
            <a:r>
              <a:rPr lang="fi-FI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järjestetään tuleville eskareille siirtopalaverit henkilökunnan </a:t>
            </a:r>
            <a:r>
              <a:rPr lang="fi-FI" sz="16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kesken</a:t>
            </a:r>
            <a:endParaRPr lang="fi-FI" sz="16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r>
              <a:rPr lang="fi-FI" sz="16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endParaRPr lang="fi-FI" sz="16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endParaRPr lang="fi-FI" sz="1600" b="1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6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Lapsen siirtyessä toiseen ryhmään, </a:t>
            </a:r>
            <a:r>
              <a:rPr lang="fi-FI" sz="16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huolehdimme, että lapsi saa tutustua jo ennakkoon tuleviin ryhmätiloihinsa, aikuisiin ja ryhmätovereihin. Muodostamme ryhmät henkilökunnan lapsituntemukseen pohjautuen. Ryhmien muodostamiseen vaikuttaa lasten ikä, kaverisuhteet sekä mahdolliset tuen tarpeet</a:t>
            </a:r>
            <a:endParaRPr lang="fi-FI" sz="1600" b="1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600" b="1" dirty="0" smtClean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47412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51DF75E-A7B7-413B-B24C-169112E45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Toimintasuunnitelma 2020-2021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5EDEDF9-CBE0-43E6-8F84-8709D022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8786F-F955-487D-B720-0C6F14D9C1B4}" type="slidenum">
              <a:rPr kumimoji="0" lang="fi-FI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9575"/>
            <a:ext cx="11234738" cy="787400"/>
          </a:xfrm>
        </p:spPr>
        <p:txBody>
          <a:bodyPr>
            <a:normAutofit/>
          </a:bodyPr>
          <a:lstStyle/>
          <a:p>
            <a:r>
              <a:rPr lang="fi-FI" sz="3200" b="1" dirty="0" smtClean="0">
                <a:solidFill>
                  <a:srgbClr val="00D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Viestintä ja yhteistyö</a:t>
            </a:r>
            <a:endParaRPr lang="fi-FI" sz="3200" b="1" dirty="0">
              <a:solidFill>
                <a:srgbClr val="00D7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4C323AEB-0627-45E5-8550-E61BB9191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196975"/>
            <a:ext cx="6414654" cy="497998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Lapsi </a:t>
            </a:r>
            <a:r>
              <a:rPr lang="fi-FI" sz="6400" b="1" dirty="0">
                <a:latin typeface="Arial" panose="020B0604020202020204" pitchFamily="34" charset="0"/>
                <a:cs typeface="Arial" panose="020B0604020202020204" pitchFamily="34" charset="0"/>
              </a:rPr>
              <a:t>kohdataan aamuisin henkilökohtaisesti, </a:t>
            </a:r>
            <a:r>
              <a:rPr lang="fi-FI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lang="fi-FI" sz="6400" dirty="0">
                <a:latin typeface="Arial" panose="020B0604020202020204" pitchFamily="34" charset="0"/>
                <a:cs typeface="Arial" panose="020B0604020202020204" pitchFamily="34" charset="0"/>
              </a:rPr>
              <a:t>päivä voi alkaa </a:t>
            </a:r>
            <a:r>
              <a:rPr lang="fi-FI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lämpimästi </a:t>
            </a:r>
            <a:r>
              <a:rPr lang="fi-FI" sz="6400" dirty="0">
                <a:latin typeface="Arial" panose="020B0604020202020204" pitchFamily="34" charset="0"/>
                <a:cs typeface="Arial" panose="020B0604020202020204" pitchFamily="34" charset="0"/>
              </a:rPr>
              <a:t>sylin tai halauksen </a:t>
            </a:r>
            <a:r>
              <a:rPr lang="fi-FI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kautta </a:t>
            </a:r>
            <a:r>
              <a:rPr lang="fi-FI" sz="6400" dirty="0">
                <a:latin typeface="Arial" panose="020B0604020202020204" pitchFamily="34" charset="0"/>
                <a:cs typeface="Arial" panose="020B0604020202020204" pitchFamily="34" charset="0"/>
              </a:rPr>
              <a:t>samoin iltapäivisin päivä </a:t>
            </a:r>
            <a:r>
              <a:rPr lang="fi-FI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päättyy yhteiseen keskusteluun </a:t>
            </a:r>
            <a:r>
              <a:rPr lang="fi-FI" sz="6400" dirty="0">
                <a:latin typeface="Arial" panose="020B0604020202020204" pitchFamily="34" charset="0"/>
                <a:cs typeface="Arial" panose="020B0604020202020204" pitchFamily="34" charset="0"/>
              </a:rPr>
              <a:t>lapsen ja vanhemman </a:t>
            </a:r>
            <a:r>
              <a:rPr lang="fi-FI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kanssa.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Viestitämme </a:t>
            </a:r>
            <a:r>
              <a:rPr lang="fi-FI" sz="6400" b="1" dirty="0">
                <a:latin typeface="Arial" panose="020B0604020202020204" pitchFamily="34" charset="0"/>
                <a:cs typeface="Arial" panose="020B0604020202020204" pitchFamily="34" charset="0"/>
              </a:rPr>
              <a:t>vanhemmille </a:t>
            </a:r>
            <a:r>
              <a:rPr lang="fi-FI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sähköpostitse </a:t>
            </a:r>
            <a:r>
              <a:rPr lang="fi-FI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tapahtumista</a:t>
            </a:r>
            <a:r>
              <a:rPr lang="fi-FI" sz="6400" dirty="0">
                <a:latin typeface="Arial" panose="020B0604020202020204" pitchFamily="34" charset="0"/>
                <a:cs typeface="Arial" panose="020B0604020202020204" pitchFamily="34" charset="0"/>
              </a:rPr>
              <a:t>, retkistä ja </a:t>
            </a:r>
            <a:r>
              <a:rPr lang="fi-FI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pedagogisesta </a:t>
            </a:r>
            <a:r>
              <a:rPr lang="fi-FI" sz="6400" dirty="0">
                <a:latin typeface="Arial" panose="020B0604020202020204" pitchFamily="34" charset="0"/>
                <a:cs typeface="Arial" panose="020B0604020202020204" pitchFamily="34" charset="0"/>
              </a:rPr>
              <a:t>toiminnasta</a:t>
            </a:r>
            <a:r>
              <a:rPr lang="fi-FI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Tammikuussa jokaiseen ryhmään avataan</a:t>
            </a:r>
            <a:r>
              <a:rPr lang="fi-FI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sähköinen ryhmäportfolio</a:t>
            </a:r>
            <a:r>
              <a:rPr lang="fi-FI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, jossa tuodaan näkyväksi ryhmän pedagogisia tavoitteita, toimintaa ja arviointia viikoittain. </a:t>
            </a:r>
            <a:endParaRPr lang="fi-FI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Jokaisella </a:t>
            </a:r>
            <a:r>
              <a:rPr lang="fi-FI" sz="6400" b="1" dirty="0">
                <a:latin typeface="Arial" panose="020B0604020202020204" pitchFamily="34" charset="0"/>
                <a:cs typeface="Arial" panose="020B0604020202020204" pitchFamily="34" charset="0"/>
              </a:rPr>
              <a:t>ryhmällä on sosiaalisen median </a:t>
            </a:r>
            <a:r>
              <a:rPr lang="fi-FI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kanava</a:t>
            </a:r>
            <a:r>
              <a:rPr lang="fi-FI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i-FI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joka </a:t>
            </a:r>
            <a:r>
              <a:rPr lang="fi-FI" sz="6400" dirty="0">
                <a:latin typeface="Arial" panose="020B0604020202020204" pitchFamily="34" charset="0"/>
                <a:cs typeface="Arial" panose="020B0604020202020204" pitchFamily="34" charset="0"/>
              </a:rPr>
              <a:t>on osa mediataitojen kehittämistä ja pedagogiikan </a:t>
            </a:r>
            <a:r>
              <a:rPr lang="fi-FI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näkyväksi </a:t>
            </a:r>
            <a:r>
              <a:rPr lang="fi-FI" sz="6400" dirty="0">
                <a:latin typeface="Arial" panose="020B0604020202020204" pitchFamily="34" charset="0"/>
                <a:cs typeface="Arial" panose="020B0604020202020204" pitchFamily="34" charset="0"/>
              </a:rPr>
              <a:t>tekemistä, sitä päivitetään yhdessä lasten </a:t>
            </a:r>
            <a:r>
              <a:rPr lang="fi-FI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kanssa.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Varhaiskasvatuksen </a:t>
            </a:r>
            <a:r>
              <a:rPr lang="fi-FI" sz="6400" b="1" dirty="0">
                <a:latin typeface="Arial" panose="020B0604020202020204" pitchFamily="34" charset="0"/>
                <a:cs typeface="Arial" panose="020B0604020202020204" pitchFamily="34" charset="0"/>
              </a:rPr>
              <a:t>opettaja käy jokaisen perheen kanssa </a:t>
            </a:r>
            <a:r>
              <a:rPr lang="fi-FI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Varhaiskasvatus- tai </a:t>
            </a:r>
            <a:r>
              <a:rPr lang="fi-FI" sz="6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leops</a:t>
            </a:r>
            <a:r>
              <a:rPr lang="fi-FI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-keskustelun.</a:t>
            </a:r>
            <a:r>
              <a:rPr lang="fi-FI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Vasu- ja </a:t>
            </a:r>
            <a:r>
              <a:rPr lang="fi-FI" sz="6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leopskeskustelut</a:t>
            </a:r>
            <a:r>
              <a:rPr lang="fi-FI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pohjautuvat </a:t>
            </a:r>
            <a:r>
              <a:rPr lang="fi-FI" sz="6400" dirty="0">
                <a:latin typeface="Arial" panose="020B0604020202020204" pitchFamily="34" charset="0"/>
                <a:cs typeface="Arial" panose="020B0604020202020204" pitchFamily="34" charset="0"/>
              </a:rPr>
              <a:t>lapsen </a:t>
            </a:r>
            <a:r>
              <a:rPr lang="fi-FI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vahvuuksille</a:t>
            </a:r>
            <a:r>
              <a:rPr lang="fi-FI" sz="6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Varhaiskasvatus- tai lapsen </a:t>
            </a:r>
            <a:r>
              <a:rPr lang="fi-FI" sz="6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esiopetusuunnitelmaan</a:t>
            </a:r>
            <a:r>
              <a:rPr lang="fi-FI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kirjataan </a:t>
            </a:r>
            <a:r>
              <a:rPr lang="fi-FI" sz="6400" dirty="0">
                <a:latin typeface="Arial" panose="020B0604020202020204" pitchFamily="34" charset="0"/>
                <a:cs typeface="Arial" panose="020B0604020202020204" pitchFamily="34" charset="0"/>
              </a:rPr>
              <a:t>yhdessä sovitut </a:t>
            </a:r>
            <a:r>
              <a:rPr lang="fi-FI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pedagogiset </a:t>
            </a:r>
            <a:r>
              <a:rPr lang="fi-FI" sz="6400" dirty="0">
                <a:latin typeface="Arial" panose="020B0604020202020204" pitchFamily="34" charset="0"/>
                <a:cs typeface="Arial" panose="020B0604020202020204" pitchFamily="34" charset="0"/>
              </a:rPr>
              <a:t>tavoitteet, jotka ovat ryhmän pedagogisen toiminnan s</a:t>
            </a:r>
            <a:r>
              <a:rPr lang="fi-FI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uunnittelun </a:t>
            </a:r>
            <a:r>
              <a:rPr lang="fi-FI" sz="6400" dirty="0">
                <a:latin typeface="Arial" panose="020B0604020202020204" pitchFamily="34" charset="0"/>
                <a:cs typeface="Arial" panose="020B0604020202020204" pitchFamily="34" charset="0"/>
              </a:rPr>
              <a:t>punainen lanka.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Keväällä </a:t>
            </a:r>
            <a:r>
              <a:rPr lang="fi-FI" sz="6400" b="1" dirty="0">
                <a:latin typeface="Arial" panose="020B0604020202020204" pitchFamily="34" charset="0"/>
                <a:cs typeface="Arial" panose="020B0604020202020204" pitchFamily="34" charset="0"/>
              </a:rPr>
              <a:t>perheiden kanssa käydään </a:t>
            </a:r>
            <a:r>
              <a:rPr lang="fi-FI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arviointikeskustelut</a:t>
            </a:r>
            <a:r>
              <a:rPr lang="fi-FI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i-FI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endParaRPr lang="fi-FI" sz="1600" dirty="0">
              <a:cs typeface="Arial"/>
            </a:endParaRPr>
          </a:p>
          <a:p>
            <a:endParaRPr lang="fi-FI" sz="1600" dirty="0" smtClean="0">
              <a:cs typeface="Arial"/>
            </a:endParaRPr>
          </a:p>
          <a:p>
            <a:endParaRPr lang="fi-FI" sz="1600" dirty="0">
              <a:cs typeface="Arial"/>
            </a:endParaRPr>
          </a:p>
          <a:p>
            <a:endParaRPr lang="fi-FI" sz="1600" dirty="0" smtClean="0">
              <a:cs typeface="Arial"/>
            </a:endParaRPr>
          </a:p>
          <a:p>
            <a:endParaRPr lang="fi-FI" sz="1600" dirty="0">
              <a:cs typeface="Arial"/>
            </a:endParaRPr>
          </a:p>
          <a:p>
            <a:endParaRPr lang="fi-FI" sz="1600" dirty="0" smtClean="0">
              <a:cs typeface="Arial"/>
            </a:endParaRPr>
          </a:p>
          <a:p>
            <a:endParaRPr lang="fi-FI" sz="1600" dirty="0">
              <a:cs typeface="Arial"/>
            </a:endParaRPr>
          </a:p>
          <a:p>
            <a:endParaRPr lang="fi-FI" sz="1600" dirty="0" smtClean="0">
              <a:cs typeface="Arial"/>
            </a:endParaRPr>
          </a:p>
          <a:p>
            <a:endParaRPr lang="fi-FI" sz="1600" dirty="0">
              <a:cs typeface="Arial"/>
            </a:endParaRPr>
          </a:p>
          <a:p>
            <a:endParaRPr lang="fi-FI" sz="1600" dirty="0" smtClean="0">
              <a:cs typeface="Arial"/>
            </a:endParaRPr>
          </a:p>
          <a:p>
            <a:endParaRPr lang="fi-FI" sz="1600" dirty="0">
              <a:cs typeface="Arial"/>
            </a:endParaRPr>
          </a:p>
          <a:p>
            <a:endParaRPr lang="fi-FI" sz="1600" dirty="0" smtClean="0">
              <a:cs typeface="Arial"/>
            </a:endParaRPr>
          </a:p>
          <a:p>
            <a:endParaRPr lang="fi-FI" sz="1600" dirty="0">
              <a:cs typeface="Arial"/>
            </a:endParaRPr>
          </a:p>
          <a:p>
            <a:endParaRPr lang="fi-FI" sz="1600" dirty="0" smtClean="0">
              <a:cs typeface="Arial"/>
            </a:endParaRPr>
          </a:p>
          <a:p>
            <a:endParaRPr lang="fi-FI" sz="1600" dirty="0">
              <a:cs typeface="Arial"/>
            </a:endParaRPr>
          </a:p>
          <a:p>
            <a:endParaRPr lang="fi-FI" sz="1600" dirty="0" smtClean="0">
              <a:cs typeface="Arial"/>
            </a:endParaRPr>
          </a:p>
          <a:p>
            <a:r>
              <a:rPr lang="fi-FI" sz="1600" dirty="0" smtClean="0">
                <a:cs typeface="Arial"/>
              </a:rPr>
              <a:t>Kuvaus </a:t>
            </a:r>
            <a:r>
              <a:rPr lang="fi-FI" sz="1600" dirty="0">
                <a:cs typeface="Arial"/>
              </a:rPr>
              <a:t>siitä miten toimintaa dokumentoidaan ja arvioidaan yhdessä lasten ja huoltajien kanssa</a:t>
            </a:r>
            <a:endParaRPr lang="fi-FI" sz="1600" dirty="0">
              <a:ea typeface="+mn-lt"/>
              <a:cs typeface="+mn-lt"/>
            </a:endParaRPr>
          </a:p>
          <a:p>
            <a:endParaRPr lang="fi-FI" sz="1600" dirty="0">
              <a:cs typeface="Arial"/>
            </a:endParaRPr>
          </a:p>
        </p:txBody>
      </p:sp>
      <p:sp>
        <p:nvSpPr>
          <p:cNvPr id="7" name="Pyöristetty suorakulmio 6"/>
          <p:cNvSpPr/>
          <p:nvPr/>
        </p:nvSpPr>
        <p:spPr>
          <a:xfrm>
            <a:off x="7110485" y="1196406"/>
            <a:ext cx="3792829" cy="27524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1200" b="1" dirty="0"/>
              <a:t>Muita yhteisiä tapahtumia perheiden kanssa on: </a:t>
            </a:r>
            <a:r>
              <a:rPr lang="fi-FI" sz="1200" dirty="0"/>
              <a:t> </a:t>
            </a:r>
            <a:r>
              <a:rPr lang="fi-FI" sz="1200" dirty="0" smtClean="0"/>
              <a:t>vanhempainillat, isovanhempien </a:t>
            </a:r>
            <a:r>
              <a:rPr lang="fi-FI" sz="1200" dirty="0"/>
              <a:t>päivä, äitien- ja </a:t>
            </a:r>
            <a:r>
              <a:rPr lang="fi-FI" sz="1200" dirty="0" smtClean="0"/>
              <a:t>isänpäiväkahvitukset</a:t>
            </a:r>
            <a:r>
              <a:rPr lang="fi-FI" sz="1200" dirty="0"/>
              <a:t>, ryhmien kevät– ja joulujuhlat, liikuntailtapäivä, </a:t>
            </a:r>
            <a:r>
              <a:rPr lang="fi-FI" sz="1200" dirty="0" smtClean="0"/>
              <a:t>Vappu - tapahtuma </a:t>
            </a:r>
            <a:r>
              <a:rPr lang="fi-FI" sz="1200" dirty="0"/>
              <a:t>sekä uusien perheiden tutustumisiltapäivät </a:t>
            </a:r>
            <a:r>
              <a:rPr lang="fi-FI" sz="1200" dirty="0" smtClean="0"/>
              <a:t>kesäkuussa. </a:t>
            </a:r>
            <a:r>
              <a:rPr lang="fi-FI" sz="1200" b="1" dirty="0"/>
              <a:t>Vanhemmilla tai lapselle läheisen ihmisen on</a:t>
            </a:r>
          </a:p>
          <a:p>
            <a:r>
              <a:rPr lang="fi-FI" sz="1200" dirty="0"/>
              <a:t>mahdollista osallistua lapsensa päivään</a:t>
            </a:r>
          </a:p>
          <a:p>
            <a:r>
              <a:rPr lang="fi-FI" sz="1200" b="1" dirty="0"/>
              <a:t>”Päivä Päiväkodissa</a:t>
            </a:r>
            <a:r>
              <a:rPr lang="fi-FI" sz="1200" dirty="0"/>
              <a:t>”- päivän muodossa sekä </a:t>
            </a:r>
          </a:p>
          <a:p>
            <a:r>
              <a:rPr lang="fi-FI" sz="1200" dirty="0"/>
              <a:t>tulla mukaan retkille. Se antaa tilaisuuden kokea päiväkodin </a:t>
            </a:r>
            <a:r>
              <a:rPr lang="fi-FI" sz="1200" dirty="0" smtClean="0"/>
              <a:t>arkea </a:t>
            </a:r>
            <a:r>
              <a:rPr lang="fi-FI" sz="1200" dirty="0"/>
              <a:t>ja nähdä oma lapsi osana </a:t>
            </a:r>
            <a:r>
              <a:rPr lang="fi-FI" sz="1200" dirty="0" smtClean="0"/>
              <a:t>ryhmää. </a:t>
            </a:r>
            <a:r>
              <a:rPr lang="fi-FI" sz="1200" i="1" dirty="0" smtClean="0"/>
              <a:t>Näitä tapahtumia järjestettäessä joudumme ottamaan huomioon vallitsevan tilanteen yhteiskunnassamme. </a:t>
            </a:r>
            <a:endParaRPr lang="fi-FI" sz="1200" dirty="0" smtClean="0"/>
          </a:p>
        </p:txBody>
      </p:sp>
      <p:sp>
        <p:nvSpPr>
          <p:cNvPr id="8" name="Pyöristetty suorakulmio 7"/>
          <p:cNvSpPr/>
          <p:nvPr/>
        </p:nvSpPr>
        <p:spPr>
          <a:xfrm>
            <a:off x="7065174" y="4154959"/>
            <a:ext cx="3876542" cy="17552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i-FI" sz="1200" b="1" dirty="0" smtClean="0"/>
          </a:p>
          <a:p>
            <a:r>
              <a:rPr lang="fi-FI" sz="1200" b="1" dirty="0" smtClean="0"/>
              <a:t>Monialainen yhteistyö:</a:t>
            </a:r>
          </a:p>
          <a:p>
            <a:r>
              <a:rPr lang="fi-FI" sz="1200" dirty="0" smtClean="0"/>
              <a:t>Teemme </a:t>
            </a:r>
            <a:r>
              <a:rPr lang="fi-FI" sz="1200" dirty="0"/>
              <a:t>yhteistyötä alueen kiertävän varhaiskasvatuksenopettajan ja suomi toisena kielenä (S2) </a:t>
            </a:r>
            <a:r>
              <a:rPr lang="fi-FI" sz="1200" dirty="0" smtClean="0"/>
              <a:t>opettajan </a:t>
            </a:r>
            <a:r>
              <a:rPr lang="fi-FI" sz="1200" dirty="0"/>
              <a:t>sekä neuvolan kanssa. Muita yhteistyötahoja ovat Paloheinän kirjasto, Pakilan päiväkoti ja </a:t>
            </a:r>
            <a:r>
              <a:rPr lang="fi-FI" sz="1200" dirty="0" smtClean="0"/>
              <a:t>alakoulu, </a:t>
            </a:r>
            <a:r>
              <a:rPr lang="fi-FI" sz="1200" dirty="0"/>
              <a:t>Maunulan liikuntahalli, vanhainkoti, Pakilan kukkatalo, Oulunkylän luistinrata sekä alueemme leikkipuistot. </a:t>
            </a:r>
            <a:r>
              <a:rPr lang="fi-FI" sz="1200" dirty="0" smtClean="0"/>
              <a:t>Vallitseva tilanne huomioiden. </a:t>
            </a:r>
            <a:endParaRPr lang="fi-FI" sz="1100" dirty="0"/>
          </a:p>
          <a:p>
            <a:r>
              <a:rPr lang="fi-FI" sz="1200" b="1" dirty="0" smtClean="0"/>
              <a:t> </a:t>
            </a:r>
            <a:endParaRPr lang="fi-FI" sz="1200" b="1" dirty="0"/>
          </a:p>
        </p:txBody>
      </p:sp>
    </p:spTree>
    <p:extLst>
      <p:ext uri="{BB962C8B-B14F-4D97-AF65-F5344CB8AC3E}">
        <p14:creationId xmlns:p14="http://schemas.microsoft.com/office/powerpoint/2010/main" val="364620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51DF75E-A7B7-413B-B24C-169112E45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Toimintasuunnitelma 2020-2021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5EDEDF9-CBE0-43E6-8F84-8709D022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8786F-F955-487D-B720-0C6F14D9C1B4}" type="slidenum">
              <a:rPr kumimoji="0" lang="fi-FI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9575"/>
            <a:ext cx="10160758" cy="508284"/>
          </a:xfrm>
        </p:spPr>
        <p:txBody>
          <a:bodyPr>
            <a:normAutofit fontScale="90000"/>
          </a:bodyPr>
          <a:lstStyle/>
          <a:p>
            <a:r>
              <a:rPr lang="fi-FI" sz="3600" b="1" dirty="0" smtClean="0">
                <a:solidFill>
                  <a:srgbClr val="00D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Viestintä ja yhteistyö</a:t>
            </a:r>
            <a:endParaRPr lang="fi-FI" sz="3600" b="1" dirty="0">
              <a:solidFill>
                <a:srgbClr val="00D7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4C323AEB-0627-45E5-8550-E61BB9191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009934"/>
            <a:ext cx="5834417" cy="5167029"/>
          </a:xfrm>
        </p:spPr>
        <p:txBody>
          <a:bodyPr/>
          <a:lstStyle/>
          <a:p>
            <a:pPr marL="0" indent="0">
              <a:buNone/>
            </a:pPr>
            <a:endParaRPr lang="fi-FI" sz="1800" b="1" dirty="0" smtClean="0">
              <a:cs typeface="Arial"/>
            </a:endParaRPr>
          </a:p>
          <a:p>
            <a:pPr marL="0" indent="0">
              <a:buNone/>
            </a:pPr>
            <a:r>
              <a:rPr lang="fi-FI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Havukassa esiopetusryhmät tekevät yhteistyötä </a:t>
            </a:r>
            <a:r>
              <a:rPr lang="fi-FI" sz="1800" b="1" dirty="0">
                <a:latin typeface="Arial" panose="020B0604020202020204" pitchFamily="34" charset="0"/>
                <a:cs typeface="Arial" panose="020B0604020202020204" pitchFamily="34" charset="0"/>
              </a:rPr>
              <a:t>Pakilan alakoulun </a:t>
            </a:r>
            <a:r>
              <a:rPr lang="fi-FI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kanssa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Keväällä </a:t>
            </a:r>
            <a:r>
              <a:rPr lang="fi-FI" sz="18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koulun </a:t>
            </a:r>
            <a:r>
              <a:rPr lang="fi-FI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rehtori kutsuu eskariopettajat koululle keskustelemaan tulevista ekaluokkalaisista </a:t>
            </a:r>
            <a:r>
              <a:rPr lang="fi-FI" sz="18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ja eskarilaiset tutustuvat </a:t>
            </a:r>
            <a:r>
              <a:rPr lang="fi-FI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tulevaan kouluunsa. </a:t>
            </a:r>
            <a:endParaRPr lang="fi-FI" sz="1800" dirty="0" smtClean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sz="18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1800" b="1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Syksyisin alueella tehdään </a:t>
            </a:r>
            <a:r>
              <a:rPr lang="fi-FI" sz="1800" b="1" dirty="0" err="1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esi</a:t>
            </a:r>
            <a:r>
              <a:rPr lang="fi-FI" sz="1800" b="1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-ja alkuopetuksen yhdessä oppimisen suunnitelma</a:t>
            </a:r>
            <a:r>
              <a:rPr lang="fi-FI" sz="18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jossa sovitaan yhteistyön tavoitteet, tavat toimia, toiminnan arviointi sekä lasten osallisuus. </a:t>
            </a:r>
          </a:p>
          <a:p>
            <a:pPr marL="0" indent="0">
              <a:buNone/>
            </a:pPr>
            <a:endParaRPr lang="fi-FI" sz="18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18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J</a:t>
            </a:r>
            <a:r>
              <a:rPr lang="fi-FI" sz="1800" b="1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okaiselle </a:t>
            </a:r>
            <a:r>
              <a:rPr lang="fi-FI" sz="18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esikouluryhmälle on määritelty ”kummiluokka</a:t>
            </a:r>
            <a:r>
              <a:rPr lang="fi-FI" sz="1800" b="1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”</a:t>
            </a:r>
            <a:r>
              <a:rPr lang="fi-FI" sz="18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</a:t>
            </a:r>
            <a:r>
              <a:rPr lang="fi-FI" sz="1800" b="1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fi-FI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jonka kanssa tehdään vuoden aikana erilaista yhteistyötä</a:t>
            </a:r>
            <a:r>
              <a:rPr lang="fi-FI" sz="18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 Alueella yhteistyö on ollut tiivistä ja aktiivista. </a:t>
            </a:r>
            <a:endParaRPr lang="fi-FI" sz="18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sz="1800" dirty="0">
              <a:ea typeface="+mn-lt"/>
              <a:cs typeface="Arial"/>
            </a:endParaRPr>
          </a:p>
          <a:p>
            <a:pPr marL="0" indent="0">
              <a:buNone/>
            </a:pPr>
            <a:endParaRPr lang="fi-FI" sz="1600" dirty="0">
              <a:cs typeface="Arial"/>
            </a:endParaRPr>
          </a:p>
          <a:p>
            <a:endParaRPr lang="fi-FI" sz="1600" dirty="0" smtClean="0">
              <a:cs typeface="Arial"/>
            </a:endParaRPr>
          </a:p>
          <a:p>
            <a:endParaRPr lang="fi-FI" sz="1600" dirty="0">
              <a:cs typeface="Arial"/>
            </a:endParaRPr>
          </a:p>
          <a:p>
            <a:endParaRPr lang="fi-FI" sz="1600" dirty="0" smtClean="0">
              <a:cs typeface="Arial"/>
            </a:endParaRPr>
          </a:p>
          <a:p>
            <a:endParaRPr lang="fi-FI" sz="1600" dirty="0">
              <a:cs typeface="Arial"/>
            </a:endParaRPr>
          </a:p>
          <a:p>
            <a:endParaRPr lang="fi-FI" sz="1600" dirty="0" smtClean="0">
              <a:cs typeface="Arial"/>
            </a:endParaRPr>
          </a:p>
          <a:p>
            <a:endParaRPr lang="fi-FI" sz="1600" dirty="0">
              <a:cs typeface="Arial"/>
            </a:endParaRPr>
          </a:p>
          <a:p>
            <a:endParaRPr lang="fi-FI" sz="1600" dirty="0" smtClean="0">
              <a:cs typeface="Arial"/>
            </a:endParaRPr>
          </a:p>
          <a:p>
            <a:endParaRPr lang="fi-FI" sz="1600" dirty="0">
              <a:cs typeface="Arial"/>
            </a:endParaRPr>
          </a:p>
          <a:p>
            <a:endParaRPr lang="fi-FI" sz="1600" dirty="0" smtClean="0">
              <a:cs typeface="Arial"/>
            </a:endParaRPr>
          </a:p>
          <a:p>
            <a:endParaRPr lang="fi-FI" sz="1600" dirty="0">
              <a:cs typeface="Arial"/>
            </a:endParaRPr>
          </a:p>
          <a:p>
            <a:endParaRPr lang="fi-FI" sz="1600" dirty="0" smtClean="0">
              <a:cs typeface="Arial"/>
            </a:endParaRPr>
          </a:p>
          <a:p>
            <a:endParaRPr lang="fi-FI" sz="1600" dirty="0">
              <a:cs typeface="Arial"/>
            </a:endParaRPr>
          </a:p>
          <a:p>
            <a:endParaRPr lang="fi-FI" sz="1600" dirty="0" smtClean="0">
              <a:cs typeface="Arial"/>
            </a:endParaRPr>
          </a:p>
          <a:p>
            <a:endParaRPr lang="fi-FI" sz="1600" dirty="0">
              <a:cs typeface="Arial"/>
            </a:endParaRPr>
          </a:p>
          <a:p>
            <a:endParaRPr lang="fi-FI" sz="1600" dirty="0" smtClean="0">
              <a:cs typeface="Arial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495" y="1473958"/>
            <a:ext cx="4436012" cy="349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8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 smtClean="0">
                <a:latin typeface="+mj-lt"/>
              </a:rPr>
              <a:t>Helsingin varhaiskasvatusta ja esiopetusta määrittävät ja ohjaavat</a:t>
            </a:r>
            <a:r>
              <a:rPr lang="fi-FI" sz="2400" baseline="0" dirty="0" smtClean="0">
                <a:latin typeface="+mj-lt"/>
              </a:rPr>
              <a:t> asiakirjat</a:t>
            </a:r>
            <a:endParaRPr lang="fi-FI" sz="2400" dirty="0">
              <a:latin typeface="+mj-lt"/>
            </a:endParaRPr>
          </a:p>
        </p:txBody>
      </p:sp>
      <p:pic>
        <p:nvPicPr>
          <p:cNvPr id="30" name="Sisällön paikkamerkki 29" descr="Helsingin varhaiskasvatusta ja esiopetusta määrittävät ja ohjaavat asiakirjat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33" y="987113"/>
            <a:ext cx="10825071" cy="4979988"/>
          </a:xfr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Toimintasuunnitelma 2020-2021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EB49D-0C93-497F-BC9C-13B0778369CB}" type="slidenum">
              <a:rPr kumimoji="0" lang="fi-FI" sz="13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61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7200" y="407988"/>
            <a:ext cx="11234738" cy="609711"/>
          </a:xfrm>
        </p:spPr>
        <p:txBody>
          <a:bodyPr/>
          <a:lstStyle/>
          <a:p>
            <a:r>
              <a:rPr lang="fi-FI" sz="3200" dirty="0" smtClean="0">
                <a:solidFill>
                  <a:srgbClr val="00D7A7"/>
                </a:solidFill>
                <a:latin typeface="+mj-lt"/>
              </a:rPr>
              <a:t>Toimintasuunnitelma</a:t>
            </a:r>
            <a:endParaRPr lang="fi-FI" sz="3200" dirty="0">
              <a:solidFill>
                <a:srgbClr val="00D7A7"/>
              </a:solidFill>
              <a:latin typeface="+mj-lt"/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195200"/>
            <a:ext cx="11079000" cy="4982400"/>
          </a:xfrm>
        </p:spPr>
        <p:txBody>
          <a:bodyPr/>
          <a:lstStyle/>
          <a:p>
            <a:r>
              <a:rPr lang="fi-FI" sz="2000" dirty="0"/>
              <a:t>Varhaiskasvatusyksiköt laativat vuosittain Helsingin varhaiskasvatussuunnitelmaan ja Helsingin esiopetuksen opetussuunnitelmaan perustuvan toimintasuunnitelman. Toimintasuunnitelmassa kuvataan toiminnan järjestämisen pedagogiset periaatteet. </a:t>
            </a:r>
          </a:p>
          <a:p>
            <a:endParaRPr lang="fi-FI" sz="2000" dirty="0">
              <a:cs typeface="Arial"/>
            </a:endParaRPr>
          </a:p>
          <a:p>
            <a:pPr>
              <a:spcBef>
                <a:spcPts val="1200"/>
              </a:spcBef>
            </a:pPr>
            <a:r>
              <a:rPr lang="fi-FI" sz="2000" dirty="0"/>
              <a:t>Helsingin varhaiskasvatussuunnitelmasta, esiopetussuunnitelmasta ja strategiasta nousevat tavoitteet ohjaavat toimintaa ja suunnitelmaan kirjataan toimenpiteet tavoitteiden saavuttamiseksi. </a:t>
            </a:r>
            <a:endParaRPr lang="fi-FI" sz="2000" dirty="0">
              <a:cs typeface="Arial"/>
            </a:endParaRPr>
          </a:p>
          <a:p>
            <a:pPr>
              <a:spcBef>
                <a:spcPts val="1200"/>
              </a:spcBef>
            </a:pPr>
            <a:endParaRPr lang="fi-FI" sz="2000" dirty="0"/>
          </a:p>
          <a:p>
            <a:r>
              <a:rPr lang="fi-FI" sz="2000" dirty="0"/>
              <a:t>Arviointi on systemaattista ja jatkuvaa ja se perustuu niille tavoit­teille, joita Helsingin varhaiskasvatussuunnitelmassa toiminnalle asetetaan</a:t>
            </a:r>
            <a:r>
              <a:rPr lang="fi-FI" sz="2000" dirty="0" smtClean="0"/>
              <a:t>.</a:t>
            </a:r>
            <a:endParaRPr lang="fi-FI" sz="2000" dirty="0"/>
          </a:p>
          <a:p>
            <a:pPr marL="0" indent="0">
              <a:buNone/>
            </a:pPr>
            <a:endParaRPr lang="fi-FI" sz="2000" dirty="0"/>
          </a:p>
        </p:txBody>
      </p:sp>
      <p:sp>
        <p:nvSpPr>
          <p:cNvPr id="9830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955338" y="6269038"/>
            <a:ext cx="1236662" cy="258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A6F9F6-053C-4F81-B57E-852FB20284AF}" type="slidenum">
              <a:rPr kumimoji="0" lang="fi-FI" altLang="fi-FI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altLang="fi-FI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4294967295"/>
          </p:nvPr>
        </p:nvSpPr>
        <p:spPr>
          <a:xfrm>
            <a:off x="3852473" y="6355101"/>
            <a:ext cx="4114800" cy="2587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Toimintasuunnitelma 2020-2021</a:t>
            </a:r>
          </a:p>
        </p:txBody>
      </p:sp>
    </p:spTree>
    <p:extLst>
      <p:ext uri="{BB962C8B-B14F-4D97-AF65-F5344CB8AC3E}">
        <p14:creationId xmlns:p14="http://schemas.microsoft.com/office/powerpoint/2010/main" val="11467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110" y="365125"/>
            <a:ext cx="10515600" cy="564265"/>
          </a:xfrm>
        </p:spPr>
        <p:txBody>
          <a:bodyPr>
            <a:noAutofit/>
          </a:bodyPr>
          <a:lstStyle/>
          <a:p>
            <a:r>
              <a:rPr lang="fi-FI" sz="3200" b="1" dirty="0" smtClean="0">
                <a:solidFill>
                  <a:srgbClr val="00D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Työtämme ohjaavat arvot</a:t>
            </a:r>
            <a:endParaRPr lang="fi-FI" sz="3200" b="1" dirty="0">
              <a:solidFill>
                <a:srgbClr val="00D7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>
          <a:xfrm>
            <a:off x="6605666" y="1528131"/>
            <a:ext cx="5181600" cy="4351338"/>
          </a:xfrm>
        </p:spPr>
        <p:txBody>
          <a:bodyPr>
            <a:no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000" dirty="0" smtClean="0">
                <a:solidFill>
                  <a:prstClr val="black"/>
                </a:solidFill>
                <a:latin typeface="Arial" panose="020B0604020202020204"/>
              </a:rPr>
              <a:t>Lapsuuden </a:t>
            </a:r>
            <a:r>
              <a:rPr lang="fi-FI" sz="2000" dirty="0">
                <a:solidFill>
                  <a:prstClr val="black"/>
                </a:solidFill>
                <a:latin typeface="Arial" panose="020B0604020202020204"/>
              </a:rPr>
              <a:t>itseisarvo</a:t>
            </a:r>
            <a:endParaRPr lang="fi-FI" sz="2000" dirty="0">
              <a:solidFill>
                <a:prstClr val="black"/>
              </a:solidFill>
              <a:latin typeface="Arial" panose="020B0604020202020204"/>
              <a:cs typeface="Arial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000" dirty="0">
                <a:solidFill>
                  <a:prstClr val="black"/>
                </a:solidFill>
                <a:latin typeface="Arial" panose="020B0604020202020204"/>
              </a:rPr>
              <a:t>Ihmisenä kasvaminen</a:t>
            </a:r>
            <a:endParaRPr lang="fi-FI" sz="2000" dirty="0">
              <a:solidFill>
                <a:prstClr val="black"/>
              </a:solidFill>
              <a:latin typeface="Arial" panose="020B0604020202020204"/>
              <a:cs typeface="Arial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000" dirty="0">
                <a:solidFill>
                  <a:prstClr val="black"/>
                </a:solidFill>
                <a:latin typeface="Arial" panose="020B0604020202020204"/>
              </a:rPr>
              <a:t>Lapsen oikeudet</a:t>
            </a:r>
            <a:endParaRPr lang="fi-FI" sz="2000" dirty="0">
              <a:solidFill>
                <a:prstClr val="black"/>
              </a:solidFill>
              <a:latin typeface="Arial" panose="020B0604020202020204"/>
              <a:cs typeface="Arial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000" dirty="0">
                <a:solidFill>
                  <a:prstClr val="black"/>
                </a:solidFill>
                <a:latin typeface="Arial" panose="020B0604020202020204"/>
              </a:rPr>
              <a:t>Yhdenvertaisuus, tasa-arvo ja moninaisuus</a:t>
            </a:r>
            <a:endParaRPr lang="fi-FI" sz="2000" dirty="0">
              <a:solidFill>
                <a:prstClr val="black"/>
              </a:solidFill>
              <a:latin typeface="Arial" panose="020B0604020202020204"/>
              <a:cs typeface="Arial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000" dirty="0">
                <a:solidFill>
                  <a:prstClr val="black"/>
                </a:solidFill>
                <a:latin typeface="Arial" panose="020B0604020202020204"/>
              </a:rPr>
              <a:t>Perheiden monimuotoisuus</a:t>
            </a:r>
            <a:endParaRPr lang="fi-FI" sz="2000" dirty="0">
              <a:solidFill>
                <a:prstClr val="black"/>
              </a:solidFill>
              <a:latin typeface="Arial" panose="020B0604020202020204"/>
              <a:cs typeface="Arial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000" dirty="0">
                <a:solidFill>
                  <a:prstClr val="black"/>
                </a:solidFill>
                <a:latin typeface="Arial" panose="020B0604020202020204"/>
              </a:rPr>
              <a:t>Terveellinen ja kestävä elämäntapa</a:t>
            </a:r>
            <a:endParaRPr lang="fi-FI" sz="2000" dirty="0">
              <a:solidFill>
                <a:prstClr val="black"/>
              </a:solidFill>
              <a:latin typeface="Arial" panose="020B0604020202020204"/>
              <a:cs typeface="Arial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fi-FI" sz="2000" dirty="0">
              <a:solidFill>
                <a:prstClr val="black"/>
              </a:solidFill>
              <a:latin typeface="Arial" panose="020B0604020202020204"/>
              <a:cs typeface="Arial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i-FI" sz="2000" dirty="0">
                <a:solidFill>
                  <a:prstClr val="black"/>
                </a:solidFill>
                <a:latin typeface="Arial" panose="020B0604020202020204"/>
                <a:ea typeface="+mn-lt"/>
                <a:cs typeface="Arial" panose="020B0604020202020204"/>
              </a:rPr>
              <a:t>Helsinkiläinen </a:t>
            </a:r>
            <a:r>
              <a:rPr lang="fi-FI" sz="2000" dirty="0">
                <a:solidFill>
                  <a:prstClr val="black"/>
                </a:solidFill>
                <a:ea typeface="+mn-lt"/>
                <a:cs typeface="Arial" panose="020B0604020202020204"/>
              </a:rPr>
              <a:t>varhaiskasvatus</a:t>
            </a:r>
            <a:r>
              <a:rPr lang="fi-FI" sz="2000" dirty="0">
                <a:solidFill>
                  <a:prstClr val="black"/>
                </a:solidFill>
                <a:latin typeface="Arial" panose="020B0604020202020204"/>
                <a:ea typeface="+mn-lt"/>
                <a:cs typeface="Arial" panose="020B0604020202020204"/>
              </a:rPr>
              <a:t> perustuu 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i-FI" sz="2000" dirty="0">
                <a:solidFill>
                  <a:prstClr val="black"/>
                </a:solidFill>
                <a:latin typeface="Arial" panose="020B0604020202020204"/>
                <a:ea typeface="+mn-lt"/>
                <a:cs typeface="Arial" panose="020B0604020202020204"/>
              </a:rPr>
              <a:t>Valtakunnallisissa varhaiskasvatus-suunnitelmanperusteissa määritellyille arvoille sekä Helsingin kaupungin strategiaan 2017-2021.</a:t>
            </a:r>
            <a:endParaRPr lang="fi-FI" sz="2000" dirty="0">
              <a:solidFill>
                <a:prstClr val="black"/>
              </a:solidFill>
              <a:latin typeface="Arial" panose="020B0604020202020204"/>
              <a:cs typeface="Arial"/>
            </a:endParaRPr>
          </a:p>
          <a:p>
            <a:pPr marL="0" indent="0">
              <a:buNone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30EB3D5-6C47-479F-A012-CB2D3459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Toimintasuunnitelma 2020-2021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04C9682-277D-454D-98E4-C135D84D2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8786F-F955-487D-B720-0C6F14D9C1B4}" type="slidenum">
              <a:rPr kumimoji="0" lang="fi-FI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19" y="1406271"/>
            <a:ext cx="483482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8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9980613" cy="1039800"/>
          </a:xfrm>
        </p:spPr>
        <p:txBody>
          <a:bodyPr>
            <a:normAutofit fontScale="90000"/>
          </a:bodyPr>
          <a:lstStyle/>
          <a:p>
            <a:r>
              <a:rPr lang="fi-FI" sz="3600" b="1" dirty="0" smtClean="0">
                <a:solidFill>
                  <a:srgbClr val="00D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Yksikön toimintakulttuuri varhaiskasvatuksessa ja esiopetuksessa</a:t>
            </a:r>
            <a:endParaRPr lang="fi-FI" sz="3600" b="1" dirty="0">
              <a:solidFill>
                <a:srgbClr val="00D7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isällön paikkamerkki 9"/>
          <p:cNvSpPr>
            <a:spLocks noGrp="1"/>
          </p:cNvSpPr>
          <p:nvPr>
            <p:ph idx="1"/>
          </p:nvPr>
        </p:nvSpPr>
        <p:spPr>
          <a:xfrm>
            <a:off x="457201" y="1539863"/>
            <a:ext cx="5111086" cy="463710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sz="1900" b="1" dirty="0">
                <a:latin typeface="Arial" panose="020B0604020202020204" pitchFamily="34" charset="0"/>
                <a:cs typeface="Arial" panose="020B0604020202020204" pitchFamily="34" charset="0"/>
              </a:rPr>
              <a:t>Toimintakulttuurimme on positiivinen,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jossa huomioidaan ja iloitaan pienistä oivalluksista tai oppimisen hetkistä.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1900" b="1" dirty="0">
                <a:latin typeface="Arial" panose="020B0604020202020204" pitchFamily="34" charset="0"/>
                <a:cs typeface="Arial" panose="020B0604020202020204" pitchFamily="34" charset="0"/>
              </a:rPr>
              <a:t>Tunnetaitoja ja lasten vahvuuksia vahvistamme Huomaa hyvä- materiaalin avulla.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Meille on tärkeää tarjota lapselle innostava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ja turvallinen ympäristö kasvaa ja kehittyä.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1900" b="1" dirty="0">
                <a:latin typeface="Arial" panose="020B0604020202020204" pitchFamily="34" charset="0"/>
                <a:cs typeface="Arial" panose="020B0604020202020204" pitchFamily="34" charset="0"/>
              </a:rPr>
              <a:t>Havukassa toimitaan yhteisönä</a:t>
            </a: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jossa lapset ja aikuiset oppivat toinen toisiltaan.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Me-henki vahvistaa yksikön henkistä hyvinvointia </a:t>
            </a:r>
            <a:r>
              <a:rPr lang="fi-FI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ja toimintakulttuuriimme </a:t>
            </a: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kuuluu keskinäinen yhteistyö esimerkiksi erilaisten juhlien, esitysten tai retkien merkeissä.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i-FI" sz="1800" dirty="0">
              <a:solidFill>
                <a:prstClr val="black"/>
              </a:solidFill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3497F23-37D2-4BBE-9F68-A9F41A903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Toimintasuunnitelma 2020-2021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7C2C26-5CF0-4D99-8C6A-72EA9CC5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8786F-F955-487D-B720-0C6F14D9C1B4}" type="slidenum">
              <a:rPr kumimoji="0" lang="fi-FI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479" y="1539863"/>
            <a:ext cx="4900683" cy="414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1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49382"/>
            <a:ext cx="9980613" cy="1224575"/>
          </a:xfrm>
        </p:spPr>
        <p:txBody>
          <a:bodyPr>
            <a:normAutofit fontScale="90000"/>
          </a:bodyPr>
          <a:lstStyle/>
          <a:p>
            <a:r>
              <a:rPr lang="fi-FI" sz="3600" b="1" dirty="0" smtClean="0">
                <a:solidFill>
                  <a:srgbClr val="00D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Yksikön toimintakulttuuri varhaiskasvatuksessa ja esiopetuksessa </a:t>
            </a:r>
            <a:r>
              <a:rPr lang="fi-FI" sz="3600" dirty="0" smtClean="0">
                <a:solidFill>
                  <a:srgbClr val="00D7A7"/>
                </a:solidFill>
                <a:latin typeface="+mj-lt"/>
              </a:rPr>
              <a:t/>
            </a:r>
            <a:br>
              <a:rPr lang="fi-FI" sz="3600" dirty="0" smtClean="0">
                <a:solidFill>
                  <a:srgbClr val="00D7A7"/>
                </a:solidFill>
                <a:latin typeface="+mj-lt"/>
              </a:rPr>
            </a:br>
            <a:endParaRPr lang="fi-FI" sz="3600" dirty="0">
              <a:solidFill>
                <a:srgbClr val="00D7A7"/>
              </a:solidFill>
              <a:latin typeface="+mj-lt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3497F23-37D2-4BBE-9F68-A9F41A903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Toimintasuunnitelma 2020-2021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7C2C26-5CF0-4D99-8C6A-72EA9CC5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8786F-F955-487D-B720-0C6F14D9C1B4}" type="slidenum">
              <a:rPr kumimoji="0" lang="fi-FI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199" y="1473957"/>
            <a:ext cx="10556543" cy="47030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Oppimisympäristö </a:t>
            </a:r>
            <a:r>
              <a:rPr lang="fi-FI" sz="1800" b="1" dirty="0">
                <a:latin typeface="Arial" panose="020B0604020202020204" pitchFamily="34" charset="0"/>
                <a:cs typeface="Arial" panose="020B0604020202020204" pitchFamily="34" charset="0"/>
              </a:rPr>
              <a:t>muotoutuu vuosittain 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ja sitä muokataan toimintakauden aikana yhdessä lasten ideoiden pohjalta. </a:t>
            </a:r>
            <a:endParaRPr lang="fi-F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Leikkiin varataan päivittäin riittävästi aikaa. </a:t>
            </a:r>
            <a:r>
              <a:rPr lang="fi-FI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Opettelemme </a:t>
            </a:r>
            <a:r>
              <a:rPr lang="fi-FI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vuorovaikutustaitoja </a:t>
            </a:r>
            <a:r>
              <a:rPr lang="fi-FI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leikin ja ohjatun toiminnan </a:t>
            </a:r>
            <a:r>
              <a:rPr lang="fi-FI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avulla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Lapset </a:t>
            </a:r>
            <a:r>
              <a:rPr lang="fi-FI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prosessoivat oppimiaan ja kokemiaan asioita leikin avulla yhdessä toisten lasten kanssa. Leikissä lapsi saa myös purkaa tunteitaan roolien kautta. Leikin avulla lapset harjoittelevat vuorovaikutuksellisia ongelmanratkaisutaitoja</a:t>
            </a:r>
            <a:r>
              <a:rPr lang="fi-FI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Aikuinen mahdollistaa leikin etenemisen sisältä ulos 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pihalta metsään</a:t>
            </a:r>
            <a:endParaRPr lang="fi-FI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Havukassa </a:t>
            </a:r>
            <a:r>
              <a:rPr lang="fi-FI" sz="1800" b="1" dirty="0">
                <a:latin typeface="Arial" panose="020B0604020202020204" pitchFamily="34" charset="0"/>
                <a:cs typeface="Arial" panose="020B0604020202020204" pitchFamily="34" charset="0"/>
              </a:rPr>
              <a:t>on 3 esiopetusryhmää 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ja teemme yhteistyötä sekä lapsiryhmien että tiimien välillä. Olemme mm. järjestäneet esikoulun yhteisön aloituksen sekä pihalla tapahtuneen liikuntabingon. Suunnitteilla on kaikkien eskareiden yhteisiä musiikkihetkiä ja salasanatuokioita. </a:t>
            </a:r>
            <a:endParaRPr lang="fi-F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1800" b="1" dirty="0">
                <a:latin typeface="Arial" panose="020B0604020202020204" pitchFamily="34" charset="0"/>
                <a:cs typeface="Arial" panose="020B0604020202020204" pitchFamily="34" charset="0"/>
              </a:rPr>
              <a:t>Päiväkoti Havukka sijaitsee luonnonläheisellä 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pientaloalueella Länsi-Pakilassa. Arjessa hyödynnämme lähiympäristöä: lähimetsää, Paloheinän liikuntapuistoa, kirjastoa, Soihdun leikkipuistoa sekä Maunulan liikuntahallia. </a:t>
            </a:r>
            <a:r>
              <a:rPr lang="fi-FI" sz="1800" b="1" dirty="0">
                <a:latin typeface="Arial" panose="020B0604020202020204" pitchFamily="34" charset="0"/>
                <a:cs typeface="Arial" panose="020B0604020202020204" pitchFamily="34" charset="0"/>
              </a:rPr>
              <a:t>Liikunnan monimuotoisuus mahdollistuu ympäröivän luonnon ja tilojen myötä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20835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2463"/>
          </a:xfrm>
        </p:spPr>
        <p:txBody>
          <a:bodyPr>
            <a:normAutofit/>
          </a:bodyPr>
          <a:lstStyle/>
          <a:p>
            <a:r>
              <a:rPr lang="fi-FI" sz="3200" b="1" dirty="0" smtClean="0">
                <a:solidFill>
                  <a:srgbClr val="00D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Kannustamme hyviin kaveritaitoihin</a:t>
            </a:r>
            <a:endParaRPr lang="fi-FI" sz="3200" b="1" dirty="0">
              <a:solidFill>
                <a:srgbClr val="00D7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isällön paikkamerkki 9"/>
          <p:cNvSpPr>
            <a:spLocks noGrp="1"/>
          </p:cNvSpPr>
          <p:nvPr>
            <p:ph idx="1"/>
          </p:nvPr>
        </p:nvSpPr>
        <p:spPr>
          <a:xfrm>
            <a:off x="457200" y="1196975"/>
            <a:ext cx="10420066" cy="4979988"/>
          </a:xfrm>
        </p:spPr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Varhaiskasvatuksessa lapset harjoittelevat vielä tunne-ja vuorovaikutustaitoja. </a:t>
            </a:r>
            <a:r>
              <a:rPr lang="fi-FI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Näemme tämän tärkeänä asiana keskustella myös huoltajien kanssa vanhempainilloissa sekä vasu- ja </a:t>
            </a:r>
            <a:r>
              <a:rPr lang="fi-FI" sz="1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leops</a:t>
            </a:r>
            <a:r>
              <a:rPr lang="fi-FI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-keskusteluissa sekä kertoa heille, minkälaisia välineitä ryhmässä on käytössä näiden taitojen harjoittelussa.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Havukassa </a:t>
            </a:r>
            <a:r>
              <a:rPr lang="fi-FI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toteutetaan </a:t>
            </a:r>
            <a:r>
              <a:rPr lang="fi-FI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Vahvuus-pedagogiikkaa. </a:t>
            </a:r>
            <a:r>
              <a:rPr lang="fi-FI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fi-FI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lläpidämme </a:t>
            </a:r>
            <a:r>
              <a:rPr lang="fi-FI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positiivista toimintakulttuuria kaikissa vuorovaikutussuhteissa. </a:t>
            </a:r>
            <a:r>
              <a:rPr lang="fi-FI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Positiivinen pedagogiikka on meidän yhteisön yhteinen asia ja virheiden sijaan keskitymme vahvuuksiin.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i-FI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Kaikissa ryhmissä on käytössä Huomaa </a:t>
            </a:r>
            <a:r>
              <a:rPr lang="fi-FI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Hyvä- </a:t>
            </a:r>
            <a:endParaRPr lang="fi-FI" sz="1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toimintakortit. </a:t>
            </a:r>
            <a:r>
              <a:rPr lang="fi-FI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Niitä käytetään aktiivisesti yhdessä lasten </a:t>
            </a:r>
            <a:r>
              <a:rPr lang="fi-FI" sz="1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kans</a:t>
            </a:r>
            <a:r>
              <a:rPr lang="fi-FI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sz="1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fi-FI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Kannustamme lapsia pohtimaan omia vahvuuksiaan,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ryhmän aikuiset pohtivat ryhmässä esiin tulleita vahvuuksia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sekä osaa vahvuuksista harjoitellaan esimerkiksi erilaisten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fi-FI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hteisleikkien tai draaman avulla.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i-FI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Ryhmissä on käytössä myös muita erilaisia materiaalia, kuten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Piki- ja Molli-materiaali, Tunteet Hukassa-materiaali ja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tunnekortit. </a:t>
            </a:r>
            <a:endParaRPr lang="fi-FI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sz="1800" dirty="0" smtClean="0">
                <a:solidFill>
                  <a:prstClr val="black"/>
                </a:solidFill>
              </a:rPr>
              <a:t> </a:t>
            </a:r>
            <a:endParaRPr lang="fi-FI" sz="1800" b="1" dirty="0">
              <a:solidFill>
                <a:prstClr val="black"/>
              </a:solidFill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3497F23-37D2-4BBE-9F68-A9F41A903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Toimintasuunnitelma 2020-2021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7C2C26-5CF0-4D99-8C6A-72EA9CC5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8786F-F955-487D-B720-0C6F14D9C1B4}" type="slidenum">
              <a:rPr kumimoji="0" lang="fi-FI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99" y="2846910"/>
            <a:ext cx="3833433" cy="333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6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8031707" cy="574651"/>
          </a:xfrm>
        </p:spPr>
        <p:txBody>
          <a:bodyPr>
            <a:normAutofit fontScale="90000"/>
          </a:bodyPr>
          <a:lstStyle/>
          <a:p>
            <a:r>
              <a:rPr lang="fi-FI" sz="3600" b="1" dirty="0" smtClean="0">
                <a:solidFill>
                  <a:srgbClr val="00D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Kannustamme hyviin kaveritaitoihin</a:t>
            </a:r>
            <a:endParaRPr lang="fi-FI" sz="3600" b="1" dirty="0">
              <a:solidFill>
                <a:srgbClr val="00D7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3497F23-37D2-4BBE-9F68-A9F41A903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Toimintasuunnitelma 2020-2021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7C2C26-5CF0-4D99-8C6A-72EA9CC5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8786F-F955-487D-B720-0C6F14D9C1B4}" type="slidenum">
              <a:rPr kumimoji="0" lang="fi-FI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Sisällön paikkamerkki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116" y="1135844"/>
            <a:ext cx="4567582" cy="4979988"/>
          </a:xfrm>
        </p:spPr>
      </p:pic>
      <p:sp>
        <p:nvSpPr>
          <p:cNvPr id="11" name="Suorakulmio 10"/>
          <p:cNvSpPr/>
          <p:nvPr/>
        </p:nvSpPr>
        <p:spPr>
          <a:xfrm>
            <a:off x="291152" y="1111628"/>
            <a:ext cx="56046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Huomaa Hyvä-materiaalin lisäksi esiopetusryhmissä harjoitellaan tällä toimintakaudella Mini Verso-toimintamallia. </a:t>
            </a:r>
            <a:r>
              <a:rPr lang="fi-FI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Alueemme esiopettajat saavat tähän koulutuksen marraskuussa. </a:t>
            </a:r>
            <a:endParaRPr lang="fi-FI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Esiopetuksen oppilashuollon kuraattorin ja psykologin </a:t>
            </a:r>
            <a:r>
              <a:rPr lang="fi-FI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sekä kiertävän erityisopettajan kanssa tehdään tiivistä yhteistyötä </a:t>
            </a:r>
            <a:r>
              <a:rPr lang="fi-FI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matalalla kynnyksellä.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Kiusaamisen vastaisessa työssä tiivis yhteistyö vanhempien kanssa on ensi arvoisen tärkeää ja se on tuottanut hyviä tuloksia. </a:t>
            </a:r>
            <a:endParaRPr lang="fi-FI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 smtClean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 smtClean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1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9737" y="631031"/>
            <a:ext cx="11234738" cy="787400"/>
          </a:xfrm>
        </p:spPr>
        <p:txBody>
          <a:bodyPr/>
          <a:lstStyle/>
          <a:p>
            <a:r>
              <a:rPr lang="fi-FI" sz="3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Tasa-arvoinen ja yhdenvertainen varhaiskasvatus</a:t>
            </a:r>
            <a:endParaRPr lang="fi-FI" sz="3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8049" y="1418431"/>
            <a:ext cx="10445931" cy="4979988"/>
          </a:xfrm>
        </p:spPr>
        <p:txBody>
          <a:bodyPr/>
          <a:lstStyle/>
          <a:p>
            <a:pPr lvl="0"/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</a:rPr>
              <a:t>Varhaiskasvatusyksiköissä käynnistetään tasa-arvo- ja yhdenvertaisuussuunnitelmien laadinta 2020-2021. </a:t>
            </a:r>
          </a:p>
          <a:p>
            <a:pPr lvl="0"/>
            <a:endParaRPr lang="fi-FI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</a:rPr>
              <a:t>Suunnitelmien laadinta käynnistyy vuoden 2020 loppuun mennessä tasa-arvo- ja yhdenvertaisuustilanteen kartoituksella ja siihen osallistuu koko yhteisö. </a:t>
            </a:r>
          </a:p>
          <a:p>
            <a:pPr marL="0" lvl="0" indent="0">
              <a:buNone/>
            </a:pPr>
            <a:endParaRPr lang="fi-FI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Toimintasuunnitelma 2020-2021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8786F-F955-487D-B720-0C6F14D9C1B4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7445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KI-perus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BA43834-84E8-1541-A3A8-3233C81DED4A}" vid="{D2FC8669-76C9-844E-B99F-8ECF6C4668E6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963AAFFDF3C074FAD2B88160260498A" ma:contentTypeVersion="1" ma:contentTypeDescription="Luo uusi asiakirja." ma:contentTypeScope="" ma:versionID="7cdf9e3e37176b60142f1987705c228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c41fa38566c5dfcabfa1df2b84f69d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hidden="true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7B739C-C45B-4BFC-8100-8AA31E95401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955B7BB-79B2-4DA5-A3C2-B00A2FADC5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84BEEA-F8F5-409C-A201-4B05889E94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1208</Words>
  <Application>Microsoft Office PowerPoint</Application>
  <PresentationFormat>Laajakuva</PresentationFormat>
  <Paragraphs>193</Paragraphs>
  <Slides>13</Slides>
  <Notes>13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Office-teema</vt:lpstr>
      <vt:lpstr>HKI-perus</vt:lpstr>
      <vt:lpstr>Toimintasuunnitelma 2020-2021 Varhaiskasvatusyksikkö Havukka </vt:lpstr>
      <vt:lpstr>Helsingin varhaiskasvatusta ja esiopetusta määrittävät ja ohjaavat asiakirjat</vt:lpstr>
      <vt:lpstr>Toimintasuunnitelma</vt:lpstr>
      <vt:lpstr>Työtämme ohjaavat arvot</vt:lpstr>
      <vt:lpstr>Yksikön toimintakulttuuri varhaiskasvatuksessa ja esiopetuksessa</vt:lpstr>
      <vt:lpstr>Yksikön toimintakulttuuri varhaiskasvatuksessa ja esiopetuksessa  </vt:lpstr>
      <vt:lpstr>Kannustamme hyviin kaveritaitoihin</vt:lpstr>
      <vt:lpstr>Kannustamme hyviin kaveritaitoihin</vt:lpstr>
      <vt:lpstr>Tasa-arvoinen ja yhdenvertainen varhaiskasvatus</vt:lpstr>
      <vt:lpstr>Toimintakauden tavoitteet ​ </vt:lpstr>
      <vt:lpstr>Varhaiskasvatuksessa ja esiopetuksessa aloittaminen</vt:lpstr>
      <vt:lpstr>Viestintä ja yhteistyö</vt:lpstr>
      <vt:lpstr>Viestintä ja yhteistyö</vt:lpstr>
    </vt:vector>
  </TitlesOfParts>
  <Company>City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Täydennettävä toimintasuunnitelmapohja 2020-2021 (julkaistavaksi)skasvatusyksikkö xx</dc:title>
  <dc:creator>Onufriew Nina</dc:creator>
  <cp:lastModifiedBy>Nieminen Suvi Kristiina</cp:lastModifiedBy>
  <cp:revision>45</cp:revision>
  <dcterms:created xsi:type="dcterms:W3CDTF">2020-05-04T08:49:30Z</dcterms:created>
  <dcterms:modified xsi:type="dcterms:W3CDTF">2020-12-23T10:04:09Z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0x010100D963AAFFDF3C074FAD2B88160260498A</vt:lpwstr>
  </property>
</Properties>
</file>